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326" r:id="rId3"/>
    <p:sldId id="327" r:id="rId4"/>
    <p:sldId id="328" r:id="rId5"/>
    <p:sldId id="330" r:id="rId6"/>
    <p:sldId id="331" r:id="rId7"/>
    <p:sldId id="333" r:id="rId8"/>
    <p:sldId id="335" r:id="rId9"/>
    <p:sldId id="336" r:id="rId10"/>
    <p:sldId id="337" r:id="rId11"/>
    <p:sldId id="338" r:id="rId12"/>
    <p:sldId id="339" r:id="rId13"/>
    <p:sldId id="288" r:id="rId14"/>
    <p:sldId id="277" r:id="rId15"/>
    <p:sldId id="278" r:id="rId16"/>
    <p:sldId id="279" r:id="rId17"/>
  </p:sldIdLst>
  <p:sldSz cx="18288000" cy="10287000"/>
  <p:notesSz cx="18288000" cy="10287000"/>
  <p:defaultTextStyle>
    <a:defPPr>
      <a:defRPr lang="en-N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927"/>
    <p:restoredTop sz="94605"/>
  </p:normalViewPr>
  <p:slideViewPr>
    <p:cSldViewPr>
      <p:cViewPr varScale="1">
        <p:scale>
          <a:sx n="100" d="100"/>
          <a:sy n="100" d="100"/>
        </p:scale>
        <p:origin x="720" y="1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396510" y="3999006"/>
            <a:ext cx="7494978" cy="604520"/>
          </a:xfrm>
          <a:prstGeom prst="rect">
            <a:avLst/>
          </a:prstGeom>
        </p:spPr>
        <p:txBody>
          <a:bodyPr wrap="square" lIns="0" tIns="0" rIns="0" bIns="0">
            <a:spAutoFit/>
          </a:bodyPr>
          <a:lstStyle>
            <a:lvl1pPr>
              <a:defRPr sz="3800" b="1" i="0">
                <a:solidFill>
                  <a:srgbClr val="008037"/>
                </a:solidFill>
                <a:latin typeface="Roboto"/>
                <a:cs typeface="Roboto"/>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8/24/23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400" b="1" i="0">
                <a:solidFill>
                  <a:srgbClr val="008037"/>
                </a:solidFill>
                <a:latin typeface="Roboto"/>
                <a:cs typeface="Roboto"/>
              </a:defRPr>
            </a:lvl1pPr>
          </a:lstStyle>
          <a:p>
            <a:endParaRPr/>
          </a:p>
        </p:txBody>
      </p:sp>
      <p:sp>
        <p:nvSpPr>
          <p:cNvPr id="3" name="Holder 3"/>
          <p:cNvSpPr>
            <a:spLocks noGrp="1"/>
          </p:cNvSpPr>
          <p:nvPr>
            <p:ph type="body" idx="1"/>
          </p:nvPr>
        </p:nvSpPr>
        <p:spPr/>
        <p:txBody>
          <a:bodyPr lIns="0" tIns="0" rIns="0" bIns="0"/>
          <a:lstStyle>
            <a:lvl1pPr>
              <a:defRPr sz="6400" b="1" i="0">
                <a:solidFill>
                  <a:srgbClr val="008037"/>
                </a:solidFill>
                <a:latin typeface="Roboto"/>
                <a:cs typeface="Roboto"/>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8/24/23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16" name="bg object 16"/>
          <p:cNvSpPr/>
          <p:nvPr/>
        </p:nvSpPr>
        <p:spPr>
          <a:xfrm>
            <a:off x="0" y="0"/>
            <a:ext cx="6796405" cy="10287000"/>
          </a:xfrm>
          <a:custGeom>
            <a:avLst/>
            <a:gdLst/>
            <a:ahLst/>
            <a:cxnLst/>
            <a:rect l="l" t="t" r="r" b="b"/>
            <a:pathLst>
              <a:path w="6796405" h="10287000">
                <a:moveTo>
                  <a:pt x="6428205" y="10286998"/>
                </a:moveTo>
                <a:lnTo>
                  <a:pt x="0" y="10286998"/>
                </a:lnTo>
                <a:lnTo>
                  <a:pt x="0" y="0"/>
                </a:lnTo>
                <a:lnTo>
                  <a:pt x="6428200" y="0"/>
                </a:lnTo>
                <a:lnTo>
                  <a:pt x="6474261" y="2874"/>
                </a:lnTo>
                <a:lnTo>
                  <a:pt x="6518640" y="11264"/>
                </a:lnTo>
                <a:lnTo>
                  <a:pt x="6560990" y="24822"/>
                </a:lnTo>
                <a:lnTo>
                  <a:pt x="6600960" y="43200"/>
                </a:lnTo>
                <a:lnTo>
                  <a:pt x="6638203" y="66047"/>
                </a:lnTo>
                <a:lnTo>
                  <a:pt x="6672370" y="93017"/>
                </a:lnTo>
                <a:lnTo>
                  <a:pt x="6703112" y="123759"/>
                </a:lnTo>
                <a:lnTo>
                  <a:pt x="6730081" y="157926"/>
                </a:lnTo>
                <a:lnTo>
                  <a:pt x="6752929" y="195169"/>
                </a:lnTo>
                <a:lnTo>
                  <a:pt x="6771306" y="235140"/>
                </a:lnTo>
                <a:lnTo>
                  <a:pt x="6784864" y="277489"/>
                </a:lnTo>
                <a:lnTo>
                  <a:pt x="6793255" y="321868"/>
                </a:lnTo>
                <a:lnTo>
                  <a:pt x="6796129" y="367929"/>
                </a:lnTo>
                <a:lnTo>
                  <a:pt x="6796129" y="9919070"/>
                </a:lnTo>
                <a:lnTo>
                  <a:pt x="6793255" y="9965131"/>
                </a:lnTo>
                <a:lnTo>
                  <a:pt x="6784864" y="10009510"/>
                </a:lnTo>
                <a:lnTo>
                  <a:pt x="6771306" y="10051859"/>
                </a:lnTo>
                <a:lnTo>
                  <a:pt x="6752929" y="10091829"/>
                </a:lnTo>
                <a:lnTo>
                  <a:pt x="6730081" y="10129072"/>
                </a:lnTo>
                <a:lnTo>
                  <a:pt x="6703112" y="10163239"/>
                </a:lnTo>
                <a:lnTo>
                  <a:pt x="6672370" y="10193982"/>
                </a:lnTo>
                <a:lnTo>
                  <a:pt x="6638203" y="10220951"/>
                </a:lnTo>
                <a:lnTo>
                  <a:pt x="6600960" y="10243799"/>
                </a:lnTo>
                <a:lnTo>
                  <a:pt x="6560990" y="10262176"/>
                </a:lnTo>
                <a:lnTo>
                  <a:pt x="6518640" y="10275734"/>
                </a:lnTo>
                <a:lnTo>
                  <a:pt x="6474261" y="10284124"/>
                </a:lnTo>
                <a:lnTo>
                  <a:pt x="6428205" y="10286998"/>
                </a:lnTo>
                <a:close/>
              </a:path>
            </a:pathLst>
          </a:custGeom>
          <a:solidFill>
            <a:srgbClr val="7DD957"/>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400" b="1" i="0">
                <a:solidFill>
                  <a:srgbClr val="008037"/>
                </a:solidFill>
                <a:latin typeface="Roboto"/>
                <a:cs typeface="Roboto"/>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8/24/23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9144000" y="1262116"/>
            <a:ext cx="7772399" cy="7762874"/>
          </a:xfrm>
          <a:prstGeom prst="rect">
            <a:avLst/>
          </a:prstGeom>
        </p:spPr>
      </p:pic>
      <p:pic>
        <p:nvPicPr>
          <p:cNvPr id="18" name="bg object 18"/>
          <p:cNvPicPr/>
          <p:nvPr/>
        </p:nvPicPr>
        <p:blipFill>
          <a:blip r:embed="rId3" cstate="print"/>
          <a:stretch>
            <a:fillRect/>
          </a:stretch>
        </p:blipFill>
        <p:spPr>
          <a:xfrm>
            <a:off x="9755323" y="1877906"/>
            <a:ext cx="6549839" cy="6540500"/>
          </a:xfrm>
          <a:prstGeom prst="rect">
            <a:avLst/>
          </a:prstGeom>
        </p:spPr>
      </p:pic>
      <p:sp>
        <p:nvSpPr>
          <p:cNvPr id="2" name="Holder 2"/>
          <p:cNvSpPr>
            <a:spLocks noGrp="1"/>
          </p:cNvSpPr>
          <p:nvPr>
            <p:ph type="title"/>
          </p:nvPr>
        </p:nvSpPr>
        <p:spPr/>
        <p:txBody>
          <a:bodyPr lIns="0" tIns="0" rIns="0" bIns="0"/>
          <a:lstStyle>
            <a:lvl1pPr>
              <a:defRPr sz="6400" b="1" i="0">
                <a:solidFill>
                  <a:srgbClr val="008037"/>
                </a:solidFill>
                <a:latin typeface="Roboto"/>
                <a:cs typeface="Robo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8/24/23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8/24/23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390924" y="2667659"/>
            <a:ext cx="7506150" cy="3168650"/>
          </a:xfrm>
          <a:prstGeom prst="rect">
            <a:avLst/>
          </a:prstGeom>
        </p:spPr>
        <p:txBody>
          <a:bodyPr wrap="square" lIns="0" tIns="0" rIns="0" bIns="0">
            <a:spAutoFit/>
          </a:bodyPr>
          <a:lstStyle>
            <a:lvl1pPr>
              <a:defRPr sz="6400" b="1" i="0">
                <a:solidFill>
                  <a:srgbClr val="008037"/>
                </a:solidFill>
                <a:latin typeface="Roboto"/>
                <a:cs typeface="Roboto"/>
              </a:defRPr>
            </a:lvl1pPr>
          </a:lstStyle>
          <a:p>
            <a:endParaRPr/>
          </a:p>
        </p:txBody>
      </p:sp>
      <p:sp>
        <p:nvSpPr>
          <p:cNvPr id="3" name="Holder 3"/>
          <p:cNvSpPr>
            <a:spLocks noGrp="1"/>
          </p:cNvSpPr>
          <p:nvPr>
            <p:ph type="body" idx="1"/>
          </p:nvPr>
        </p:nvSpPr>
        <p:spPr>
          <a:xfrm>
            <a:off x="5390924" y="2667659"/>
            <a:ext cx="7506150" cy="3168650"/>
          </a:xfrm>
          <a:prstGeom prst="rect">
            <a:avLst/>
          </a:prstGeom>
        </p:spPr>
        <p:txBody>
          <a:bodyPr wrap="square" lIns="0" tIns="0" rIns="0" bIns="0">
            <a:spAutoFit/>
          </a:bodyPr>
          <a:lstStyle>
            <a:lvl1pPr>
              <a:defRPr sz="6400" b="1" i="0">
                <a:solidFill>
                  <a:srgbClr val="008037"/>
                </a:solidFill>
                <a:latin typeface="Roboto"/>
                <a:cs typeface="Roboto"/>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8/24/23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2179448" y="849322"/>
            <a:ext cx="11896724" cy="8267699"/>
          </a:xfrm>
          <a:prstGeom prst="rect">
            <a:avLst/>
          </a:prstGeom>
        </p:spPr>
      </p:pic>
      <p:sp>
        <p:nvSpPr>
          <p:cNvPr id="5" name="object 5"/>
          <p:cNvSpPr txBox="1"/>
          <p:nvPr/>
        </p:nvSpPr>
        <p:spPr>
          <a:xfrm>
            <a:off x="4572000" y="7962900"/>
            <a:ext cx="10363200" cy="628377"/>
          </a:xfrm>
          <a:prstGeom prst="rect">
            <a:avLst/>
          </a:prstGeom>
        </p:spPr>
        <p:txBody>
          <a:bodyPr vert="horz" wrap="square" lIns="0" tIns="12700" rIns="0" bIns="0" rtlCol="0">
            <a:spAutoFit/>
          </a:bodyPr>
          <a:lstStyle/>
          <a:p>
            <a:pPr marL="12700">
              <a:lnSpc>
                <a:spcPct val="100000"/>
              </a:lnSpc>
              <a:spcBef>
                <a:spcPts val="100"/>
              </a:spcBef>
            </a:pPr>
            <a:r>
              <a:rPr lang="en-US" sz="4000" b="1" spc="-10" dirty="0">
                <a:latin typeface="Roboto"/>
                <a:cs typeface="Roboto"/>
              </a:rPr>
              <a:t>Project Management</a:t>
            </a:r>
            <a:r>
              <a:rPr sz="4000" b="1" spc="-20" dirty="0">
                <a:latin typeface="Roboto"/>
                <a:cs typeface="Roboto"/>
              </a:rPr>
              <a:t> </a:t>
            </a:r>
            <a:r>
              <a:rPr sz="4000" b="1" spc="5" dirty="0">
                <a:latin typeface="Roboto"/>
                <a:cs typeface="Roboto"/>
              </a:rPr>
              <a:t>Masterclass</a:t>
            </a:r>
            <a:r>
              <a:rPr sz="4000" b="1" spc="-20" dirty="0">
                <a:latin typeface="Roboto"/>
                <a:cs typeface="Roboto"/>
              </a:rPr>
              <a:t> Day </a:t>
            </a:r>
            <a:r>
              <a:rPr lang="en-US" sz="4000" b="1" spc="10" dirty="0">
                <a:latin typeface="Roboto"/>
                <a:cs typeface="Roboto"/>
              </a:rPr>
              <a:t>Five</a:t>
            </a:r>
            <a:endParaRPr sz="4000" dirty="0">
              <a:latin typeface="Roboto"/>
              <a:cs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4" y="1"/>
            <a:ext cx="8894825" cy="1004121"/>
          </a:xfrm>
          <a:prstGeom prst="rect">
            <a:avLst/>
          </a:prstGeom>
        </p:spPr>
        <p:txBody>
          <a:bodyPr vert="horz" wrap="square" lIns="0" tIns="19050" rIns="0" bIns="0" rtlCol="0">
            <a:spAutoFit/>
          </a:bodyPr>
          <a:lstStyle/>
          <a:p>
            <a:pPr marL="19050">
              <a:spcBef>
                <a:spcPts val="150"/>
              </a:spcBef>
            </a:pPr>
            <a:r>
              <a:rPr spc="-495" dirty="0"/>
              <a:t>Issues </a:t>
            </a:r>
            <a:r>
              <a:rPr spc="-323" dirty="0"/>
              <a:t>Management </a:t>
            </a:r>
            <a:r>
              <a:rPr spc="-344" dirty="0"/>
              <a:t>–</a:t>
            </a:r>
            <a:r>
              <a:rPr spc="-472" dirty="0"/>
              <a:t> </a:t>
            </a:r>
            <a:r>
              <a:rPr spc="-720" dirty="0"/>
              <a:t>4Rs</a:t>
            </a:r>
          </a:p>
        </p:txBody>
      </p:sp>
      <p:sp>
        <p:nvSpPr>
          <p:cNvPr id="3" name="object 3"/>
          <p:cNvSpPr/>
          <p:nvPr/>
        </p:nvSpPr>
        <p:spPr>
          <a:xfrm>
            <a:off x="3457575" y="1456182"/>
            <a:ext cx="14116050" cy="1556385"/>
          </a:xfrm>
          <a:custGeom>
            <a:avLst/>
            <a:gdLst/>
            <a:ahLst/>
            <a:cxnLst/>
            <a:rect l="l" t="t" r="r" b="b"/>
            <a:pathLst>
              <a:path w="9410700" h="1037589">
                <a:moveTo>
                  <a:pt x="0" y="172847"/>
                </a:moveTo>
                <a:lnTo>
                  <a:pt x="6171" y="126882"/>
                </a:lnTo>
                <a:lnTo>
                  <a:pt x="23589" y="85588"/>
                </a:lnTo>
                <a:lnTo>
                  <a:pt x="50609" y="50609"/>
                </a:lnTo>
                <a:lnTo>
                  <a:pt x="85588" y="23589"/>
                </a:lnTo>
                <a:lnTo>
                  <a:pt x="126882" y="6171"/>
                </a:lnTo>
                <a:lnTo>
                  <a:pt x="172847" y="0"/>
                </a:lnTo>
                <a:lnTo>
                  <a:pt x="9237853" y="0"/>
                </a:lnTo>
                <a:lnTo>
                  <a:pt x="9283817" y="6171"/>
                </a:lnTo>
                <a:lnTo>
                  <a:pt x="9325111" y="23589"/>
                </a:lnTo>
                <a:lnTo>
                  <a:pt x="9360090" y="50609"/>
                </a:lnTo>
                <a:lnTo>
                  <a:pt x="9387110" y="85588"/>
                </a:lnTo>
                <a:lnTo>
                  <a:pt x="9404528" y="126882"/>
                </a:lnTo>
                <a:lnTo>
                  <a:pt x="9410700" y="172847"/>
                </a:lnTo>
                <a:lnTo>
                  <a:pt x="9410700" y="864235"/>
                </a:lnTo>
                <a:lnTo>
                  <a:pt x="9404528" y="910199"/>
                </a:lnTo>
                <a:lnTo>
                  <a:pt x="9387110" y="951493"/>
                </a:lnTo>
                <a:lnTo>
                  <a:pt x="9360090" y="986472"/>
                </a:lnTo>
                <a:lnTo>
                  <a:pt x="9325111" y="1013492"/>
                </a:lnTo>
                <a:lnTo>
                  <a:pt x="9283817" y="1030910"/>
                </a:lnTo>
                <a:lnTo>
                  <a:pt x="9237853" y="1037082"/>
                </a:lnTo>
                <a:lnTo>
                  <a:pt x="172847" y="1037082"/>
                </a:lnTo>
                <a:lnTo>
                  <a:pt x="126882" y="1030910"/>
                </a:lnTo>
                <a:lnTo>
                  <a:pt x="85588" y="1013492"/>
                </a:lnTo>
                <a:lnTo>
                  <a:pt x="50609" y="986472"/>
                </a:lnTo>
                <a:lnTo>
                  <a:pt x="23589" y="951493"/>
                </a:lnTo>
                <a:lnTo>
                  <a:pt x="6171" y="910199"/>
                </a:lnTo>
                <a:lnTo>
                  <a:pt x="0" y="864235"/>
                </a:lnTo>
                <a:lnTo>
                  <a:pt x="0" y="172847"/>
                </a:lnTo>
                <a:close/>
              </a:path>
            </a:pathLst>
          </a:custGeom>
          <a:ln w="38100">
            <a:solidFill>
              <a:srgbClr val="0075B1"/>
            </a:solidFill>
          </a:ln>
        </p:spPr>
        <p:txBody>
          <a:bodyPr wrap="square" lIns="0" tIns="0" rIns="0" bIns="0" rtlCol="0"/>
          <a:lstStyle/>
          <a:p>
            <a:endParaRPr sz="2700"/>
          </a:p>
        </p:txBody>
      </p:sp>
      <p:sp>
        <p:nvSpPr>
          <p:cNvPr id="4" name="object 4"/>
          <p:cNvSpPr txBox="1"/>
          <p:nvPr/>
        </p:nvSpPr>
        <p:spPr>
          <a:xfrm>
            <a:off x="3651884" y="1911096"/>
            <a:ext cx="10704195" cy="573234"/>
          </a:xfrm>
          <a:prstGeom prst="rect">
            <a:avLst/>
          </a:prstGeom>
        </p:spPr>
        <p:txBody>
          <a:bodyPr vert="horz" wrap="square" lIns="0" tIns="19050" rIns="0" bIns="0" rtlCol="0">
            <a:spAutoFit/>
          </a:bodyPr>
          <a:lstStyle/>
          <a:p>
            <a:pPr marL="19050">
              <a:spcBef>
                <a:spcPts val="150"/>
              </a:spcBef>
            </a:pPr>
            <a:r>
              <a:rPr sz="3600" b="1" spc="-23" dirty="0">
                <a:solidFill>
                  <a:srgbClr val="0075B1"/>
                </a:solidFill>
                <a:latin typeface="Carlito"/>
                <a:cs typeface="Carlito"/>
              </a:rPr>
              <a:t>REACT </a:t>
            </a:r>
            <a:r>
              <a:rPr sz="3600" dirty="0">
                <a:solidFill>
                  <a:srgbClr val="0075B1"/>
                </a:solidFill>
                <a:latin typeface="Carlito"/>
                <a:cs typeface="Carlito"/>
              </a:rPr>
              <a:t>– assess the </a:t>
            </a:r>
            <a:r>
              <a:rPr sz="3600" spc="-15" dirty="0">
                <a:solidFill>
                  <a:srgbClr val="0075B1"/>
                </a:solidFill>
                <a:latin typeface="Carlito"/>
                <a:cs typeface="Carlito"/>
              </a:rPr>
              <a:t>damage </a:t>
            </a:r>
            <a:r>
              <a:rPr sz="3600" dirty="0">
                <a:solidFill>
                  <a:srgbClr val="0075B1"/>
                </a:solidFill>
                <a:latin typeface="Carlito"/>
                <a:cs typeface="Carlito"/>
              </a:rPr>
              <a:t>and </a:t>
            </a:r>
            <a:r>
              <a:rPr sz="3600" spc="-23" dirty="0">
                <a:solidFill>
                  <a:srgbClr val="0075B1"/>
                </a:solidFill>
                <a:latin typeface="Carlito"/>
                <a:cs typeface="Carlito"/>
              </a:rPr>
              <a:t>perform </a:t>
            </a:r>
            <a:r>
              <a:rPr sz="3600" spc="-8" dirty="0">
                <a:solidFill>
                  <a:srgbClr val="0075B1"/>
                </a:solidFill>
                <a:latin typeface="Carlito"/>
                <a:cs typeface="Carlito"/>
              </a:rPr>
              <a:t>damage</a:t>
            </a:r>
            <a:r>
              <a:rPr sz="3600" spc="-53" dirty="0">
                <a:solidFill>
                  <a:srgbClr val="0075B1"/>
                </a:solidFill>
                <a:latin typeface="Carlito"/>
                <a:cs typeface="Carlito"/>
              </a:rPr>
              <a:t> </a:t>
            </a:r>
            <a:r>
              <a:rPr sz="3600" spc="-23" dirty="0">
                <a:solidFill>
                  <a:srgbClr val="0075B1"/>
                </a:solidFill>
                <a:latin typeface="Carlito"/>
                <a:cs typeface="Carlito"/>
              </a:rPr>
              <a:t>control.</a:t>
            </a:r>
            <a:endParaRPr sz="3600">
              <a:latin typeface="Carlito"/>
              <a:cs typeface="Carlito"/>
            </a:endParaRPr>
          </a:p>
        </p:txBody>
      </p:sp>
      <p:sp>
        <p:nvSpPr>
          <p:cNvPr id="5" name="object 5"/>
          <p:cNvSpPr/>
          <p:nvPr/>
        </p:nvSpPr>
        <p:spPr>
          <a:xfrm>
            <a:off x="3457575" y="3456432"/>
            <a:ext cx="14116050" cy="1556385"/>
          </a:xfrm>
          <a:custGeom>
            <a:avLst/>
            <a:gdLst/>
            <a:ahLst/>
            <a:cxnLst/>
            <a:rect l="l" t="t" r="r" b="b"/>
            <a:pathLst>
              <a:path w="9410700" h="1037589">
                <a:moveTo>
                  <a:pt x="0" y="172847"/>
                </a:moveTo>
                <a:lnTo>
                  <a:pt x="6171" y="126882"/>
                </a:lnTo>
                <a:lnTo>
                  <a:pt x="23589" y="85588"/>
                </a:lnTo>
                <a:lnTo>
                  <a:pt x="50609" y="50609"/>
                </a:lnTo>
                <a:lnTo>
                  <a:pt x="85588" y="23589"/>
                </a:lnTo>
                <a:lnTo>
                  <a:pt x="126882" y="6171"/>
                </a:lnTo>
                <a:lnTo>
                  <a:pt x="172847" y="0"/>
                </a:lnTo>
                <a:lnTo>
                  <a:pt x="9237853" y="0"/>
                </a:lnTo>
                <a:lnTo>
                  <a:pt x="9283817" y="6171"/>
                </a:lnTo>
                <a:lnTo>
                  <a:pt x="9325111" y="23589"/>
                </a:lnTo>
                <a:lnTo>
                  <a:pt x="9360090" y="50609"/>
                </a:lnTo>
                <a:lnTo>
                  <a:pt x="9387110" y="85588"/>
                </a:lnTo>
                <a:lnTo>
                  <a:pt x="9404528" y="126882"/>
                </a:lnTo>
                <a:lnTo>
                  <a:pt x="9410700" y="172847"/>
                </a:lnTo>
                <a:lnTo>
                  <a:pt x="9410700" y="864235"/>
                </a:lnTo>
                <a:lnTo>
                  <a:pt x="9404528" y="910199"/>
                </a:lnTo>
                <a:lnTo>
                  <a:pt x="9387110" y="951493"/>
                </a:lnTo>
                <a:lnTo>
                  <a:pt x="9360090" y="986472"/>
                </a:lnTo>
                <a:lnTo>
                  <a:pt x="9325111" y="1013492"/>
                </a:lnTo>
                <a:lnTo>
                  <a:pt x="9283817" y="1030910"/>
                </a:lnTo>
                <a:lnTo>
                  <a:pt x="9237853" y="1037082"/>
                </a:lnTo>
                <a:lnTo>
                  <a:pt x="172847" y="1037082"/>
                </a:lnTo>
                <a:lnTo>
                  <a:pt x="126882" y="1030910"/>
                </a:lnTo>
                <a:lnTo>
                  <a:pt x="85588" y="1013492"/>
                </a:lnTo>
                <a:lnTo>
                  <a:pt x="50609" y="986472"/>
                </a:lnTo>
                <a:lnTo>
                  <a:pt x="23589" y="951493"/>
                </a:lnTo>
                <a:lnTo>
                  <a:pt x="6171" y="910199"/>
                </a:lnTo>
                <a:lnTo>
                  <a:pt x="0" y="864235"/>
                </a:lnTo>
                <a:lnTo>
                  <a:pt x="0" y="172847"/>
                </a:lnTo>
                <a:close/>
              </a:path>
            </a:pathLst>
          </a:custGeom>
          <a:ln w="38100">
            <a:solidFill>
              <a:srgbClr val="0075B1"/>
            </a:solidFill>
          </a:ln>
        </p:spPr>
        <p:txBody>
          <a:bodyPr wrap="square" lIns="0" tIns="0" rIns="0" bIns="0" rtlCol="0"/>
          <a:lstStyle/>
          <a:p>
            <a:endParaRPr sz="2700"/>
          </a:p>
        </p:txBody>
      </p:sp>
      <p:sp>
        <p:nvSpPr>
          <p:cNvPr id="6" name="object 6"/>
          <p:cNvSpPr txBox="1"/>
          <p:nvPr/>
        </p:nvSpPr>
        <p:spPr>
          <a:xfrm>
            <a:off x="3651884" y="3911346"/>
            <a:ext cx="12289155" cy="573234"/>
          </a:xfrm>
          <a:prstGeom prst="rect">
            <a:avLst/>
          </a:prstGeom>
        </p:spPr>
        <p:txBody>
          <a:bodyPr vert="horz" wrap="square" lIns="0" tIns="19050" rIns="0" bIns="0" rtlCol="0">
            <a:spAutoFit/>
          </a:bodyPr>
          <a:lstStyle/>
          <a:p>
            <a:pPr marL="19050">
              <a:spcBef>
                <a:spcPts val="150"/>
              </a:spcBef>
            </a:pPr>
            <a:r>
              <a:rPr sz="3600" b="1" spc="-15" dirty="0">
                <a:solidFill>
                  <a:srgbClr val="0075B1"/>
                </a:solidFill>
                <a:latin typeface="Carlito"/>
                <a:cs typeface="Carlito"/>
              </a:rPr>
              <a:t>READ </a:t>
            </a:r>
            <a:r>
              <a:rPr sz="3600" dirty="0">
                <a:solidFill>
                  <a:srgbClr val="0075B1"/>
                </a:solidFill>
                <a:latin typeface="Carlito"/>
                <a:cs typeface="Carlito"/>
              </a:rPr>
              <a:t>– </a:t>
            </a:r>
            <a:r>
              <a:rPr sz="3600" spc="-23" dirty="0">
                <a:solidFill>
                  <a:srgbClr val="0075B1"/>
                </a:solidFill>
                <a:latin typeface="Carlito"/>
                <a:cs typeface="Carlito"/>
              </a:rPr>
              <a:t>understand </a:t>
            </a:r>
            <a:r>
              <a:rPr sz="3600" dirty="0">
                <a:solidFill>
                  <a:srgbClr val="0075B1"/>
                </a:solidFill>
                <a:latin typeface="Carlito"/>
                <a:cs typeface="Carlito"/>
              </a:rPr>
              <a:t>the </a:t>
            </a:r>
            <a:r>
              <a:rPr sz="3600" spc="-15" dirty="0">
                <a:solidFill>
                  <a:srgbClr val="0075B1"/>
                </a:solidFill>
                <a:latin typeface="Carlito"/>
                <a:cs typeface="Carlito"/>
              </a:rPr>
              <a:t>reason </a:t>
            </a:r>
            <a:r>
              <a:rPr sz="3600" dirty="0">
                <a:solidFill>
                  <a:srgbClr val="0075B1"/>
                </a:solidFill>
                <a:latin typeface="Carlito"/>
                <a:cs typeface="Carlito"/>
              </a:rPr>
              <a:t>and the </a:t>
            </a:r>
            <a:r>
              <a:rPr sz="3600" spc="-23" dirty="0">
                <a:solidFill>
                  <a:srgbClr val="0075B1"/>
                </a:solidFill>
                <a:latin typeface="Carlito"/>
                <a:cs typeface="Carlito"/>
              </a:rPr>
              <a:t>root </a:t>
            </a:r>
            <a:r>
              <a:rPr sz="3600" spc="-8" dirty="0">
                <a:solidFill>
                  <a:srgbClr val="0075B1"/>
                </a:solidFill>
                <a:latin typeface="Carlito"/>
                <a:cs typeface="Carlito"/>
              </a:rPr>
              <a:t>cause of </a:t>
            </a:r>
            <a:r>
              <a:rPr sz="3600" dirty="0">
                <a:solidFill>
                  <a:srgbClr val="0075B1"/>
                </a:solidFill>
                <a:latin typeface="Carlito"/>
                <a:cs typeface="Carlito"/>
              </a:rPr>
              <a:t>the</a:t>
            </a:r>
            <a:r>
              <a:rPr sz="3600" spc="-15" dirty="0">
                <a:solidFill>
                  <a:srgbClr val="0075B1"/>
                </a:solidFill>
                <a:latin typeface="Carlito"/>
                <a:cs typeface="Carlito"/>
              </a:rPr>
              <a:t> problem.</a:t>
            </a:r>
            <a:endParaRPr sz="3600">
              <a:latin typeface="Carlito"/>
              <a:cs typeface="Carlito"/>
            </a:endParaRPr>
          </a:p>
        </p:txBody>
      </p:sp>
      <p:sp>
        <p:nvSpPr>
          <p:cNvPr id="7" name="object 7"/>
          <p:cNvSpPr/>
          <p:nvPr/>
        </p:nvSpPr>
        <p:spPr>
          <a:xfrm>
            <a:off x="3457575" y="5554981"/>
            <a:ext cx="14116050" cy="1554479"/>
          </a:xfrm>
          <a:custGeom>
            <a:avLst/>
            <a:gdLst/>
            <a:ahLst/>
            <a:cxnLst/>
            <a:rect l="l" t="t" r="r" b="b"/>
            <a:pathLst>
              <a:path w="9410700" h="1036320">
                <a:moveTo>
                  <a:pt x="0" y="172719"/>
                </a:moveTo>
                <a:lnTo>
                  <a:pt x="6170" y="126808"/>
                </a:lnTo>
                <a:lnTo>
                  <a:pt x="23584" y="85550"/>
                </a:lnTo>
                <a:lnTo>
                  <a:pt x="50593" y="50593"/>
                </a:lnTo>
                <a:lnTo>
                  <a:pt x="85550" y="23584"/>
                </a:lnTo>
                <a:lnTo>
                  <a:pt x="126808" y="6170"/>
                </a:lnTo>
                <a:lnTo>
                  <a:pt x="172719" y="0"/>
                </a:lnTo>
                <a:lnTo>
                  <a:pt x="9237980" y="0"/>
                </a:lnTo>
                <a:lnTo>
                  <a:pt x="9283891" y="6170"/>
                </a:lnTo>
                <a:lnTo>
                  <a:pt x="9325149" y="23584"/>
                </a:lnTo>
                <a:lnTo>
                  <a:pt x="9360106" y="50593"/>
                </a:lnTo>
                <a:lnTo>
                  <a:pt x="9387115" y="85550"/>
                </a:lnTo>
                <a:lnTo>
                  <a:pt x="9404529" y="126808"/>
                </a:lnTo>
                <a:lnTo>
                  <a:pt x="9410700" y="172719"/>
                </a:lnTo>
                <a:lnTo>
                  <a:pt x="9410700" y="863599"/>
                </a:lnTo>
                <a:lnTo>
                  <a:pt x="9404529" y="909511"/>
                </a:lnTo>
                <a:lnTo>
                  <a:pt x="9387115" y="950769"/>
                </a:lnTo>
                <a:lnTo>
                  <a:pt x="9360106" y="985726"/>
                </a:lnTo>
                <a:lnTo>
                  <a:pt x="9325149" y="1012735"/>
                </a:lnTo>
                <a:lnTo>
                  <a:pt x="9283891" y="1030149"/>
                </a:lnTo>
                <a:lnTo>
                  <a:pt x="9237980" y="1036319"/>
                </a:lnTo>
                <a:lnTo>
                  <a:pt x="172719" y="1036319"/>
                </a:lnTo>
                <a:lnTo>
                  <a:pt x="126808" y="1030149"/>
                </a:lnTo>
                <a:lnTo>
                  <a:pt x="85550" y="1012735"/>
                </a:lnTo>
                <a:lnTo>
                  <a:pt x="50593" y="985726"/>
                </a:lnTo>
                <a:lnTo>
                  <a:pt x="23584" y="950769"/>
                </a:lnTo>
                <a:lnTo>
                  <a:pt x="6170" y="909511"/>
                </a:lnTo>
                <a:lnTo>
                  <a:pt x="0" y="863599"/>
                </a:lnTo>
                <a:lnTo>
                  <a:pt x="0" y="172719"/>
                </a:lnTo>
                <a:close/>
              </a:path>
            </a:pathLst>
          </a:custGeom>
          <a:ln w="38099">
            <a:solidFill>
              <a:srgbClr val="0075B1"/>
            </a:solidFill>
          </a:ln>
        </p:spPr>
        <p:txBody>
          <a:bodyPr wrap="square" lIns="0" tIns="0" rIns="0" bIns="0" rtlCol="0"/>
          <a:lstStyle/>
          <a:p>
            <a:endParaRPr sz="2700"/>
          </a:p>
        </p:txBody>
      </p:sp>
      <p:sp>
        <p:nvSpPr>
          <p:cNvPr id="8" name="object 8"/>
          <p:cNvSpPr/>
          <p:nvPr/>
        </p:nvSpPr>
        <p:spPr>
          <a:xfrm>
            <a:off x="3457575" y="7612380"/>
            <a:ext cx="14116050" cy="1962150"/>
          </a:xfrm>
          <a:custGeom>
            <a:avLst/>
            <a:gdLst/>
            <a:ahLst/>
            <a:cxnLst/>
            <a:rect l="l" t="t" r="r" b="b"/>
            <a:pathLst>
              <a:path w="9410700" h="1308100">
                <a:moveTo>
                  <a:pt x="0" y="217931"/>
                </a:moveTo>
                <a:lnTo>
                  <a:pt x="5753" y="167951"/>
                </a:lnTo>
                <a:lnTo>
                  <a:pt x="22144" y="122075"/>
                </a:lnTo>
                <a:lnTo>
                  <a:pt x="47866" y="81611"/>
                </a:lnTo>
                <a:lnTo>
                  <a:pt x="81611" y="47866"/>
                </a:lnTo>
                <a:lnTo>
                  <a:pt x="122075" y="22144"/>
                </a:lnTo>
                <a:lnTo>
                  <a:pt x="167951" y="5753"/>
                </a:lnTo>
                <a:lnTo>
                  <a:pt x="217931" y="0"/>
                </a:lnTo>
                <a:lnTo>
                  <a:pt x="9192768" y="0"/>
                </a:lnTo>
                <a:lnTo>
                  <a:pt x="9242748" y="5753"/>
                </a:lnTo>
                <a:lnTo>
                  <a:pt x="9288624" y="22144"/>
                </a:lnTo>
                <a:lnTo>
                  <a:pt x="9329088" y="47866"/>
                </a:lnTo>
                <a:lnTo>
                  <a:pt x="9362833" y="81611"/>
                </a:lnTo>
                <a:lnTo>
                  <a:pt x="9388555" y="122075"/>
                </a:lnTo>
                <a:lnTo>
                  <a:pt x="9404946" y="167951"/>
                </a:lnTo>
                <a:lnTo>
                  <a:pt x="9410700" y="217931"/>
                </a:lnTo>
                <a:lnTo>
                  <a:pt x="9410700" y="1089659"/>
                </a:lnTo>
                <a:lnTo>
                  <a:pt x="9404946" y="1139628"/>
                </a:lnTo>
                <a:lnTo>
                  <a:pt x="9388555" y="1185499"/>
                </a:lnTo>
                <a:lnTo>
                  <a:pt x="9362833" y="1225964"/>
                </a:lnTo>
                <a:lnTo>
                  <a:pt x="9329088" y="1259713"/>
                </a:lnTo>
                <a:lnTo>
                  <a:pt x="9288624" y="1285440"/>
                </a:lnTo>
                <a:lnTo>
                  <a:pt x="9242748" y="1301836"/>
                </a:lnTo>
                <a:lnTo>
                  <a:pt x="9192768" y="1307591"/>
                </a:lnTo>
                <a:lnTo>
                  <a:pt x="217931" y="1307591"/>
                </a:lnTo>
                <a:lnTo>
                  <a:pt x="167951" y="1301836"/>
                </a:lnTo>
                <a:lnTo>
                  <a:pt x="122075" y="1285440"/>
                </a:lnTo>
                <a:lnTo>
                  <a:pt x="81611" y="1259713"/>
                </a:lnTo>
                <a:lnTo>
                  <a:pt x="47866" y="1225964"/>
                </a:lnTo>
                <a:lnTo>
                  <a:pt x="22144" y="1185499"/>
                </a:lnTo>
                <a:lnTo>
                  <a:pt x="5753" y="1139628"/>
                </a:lnTo>
                <a:lnTo>
                  <a:pt x="0" y="1089659"/>
                </a:lnTo>
                <a:lnTo>
                  <a:pt x="0" y="217931"/>
                </a:lnTo>
                <a:close/>
              </a:path>
            </a:pathLst>
          </a:custGeom>
          <a:ln w="38100">
            <a:solidFill>
              <a:srgbClr val="0075B1"/>
            </a:solidFill>
          </a:ln>
        </p:spPr>
        <p:txBody>
          <a:bodyPr wrap="square" lIns="0" tIns="0" rIns="0" bIns="0" rtlCol="0"/>
          <a:lstStyle/>
          <a:p>
            <a:endParaRPr sz="2700"/>
          </a:p>
        </p:txBody>
      </p:sp>
      <p:sp>
        <p:nvSpPr>
          <p:cNvPr id="9" name="object 9"/>
          <p:cNvSpPr txBox="1"/>
          <p:nvPr/>
        </p:nvSpPr>
        <p:spPr>
          <a:xfrm>
            <a:off x="3651884" y="6009514"/>
            <a:ext cx="13327380" cy="3389389"/>
          </a:xfrm>
          <a:prstGeom prst="rect">
            <a:avLst/>
          </a:prstGeom>
        </p:spPr>
        <p:txBody>
          <a:bodyPr vert="horz" wrap="square" lIns="0" tIns="19050" rIns="0" bIns="0" rtlCol="0">
            <a:spAutoFit/>
          </a:bodyPr>
          <a:lstStyle/>
          <a:p>
            <a:pPr marL="19050">
              <a:spcBef>
                <a:spcPts val="150"/>
              </a:spcBef>
            </a:pPr>
            <a:r>
              <a:rPr sz="3600" b="1" spc="-8" dirty="0">
                <a:solidFill>
                  <a:srgbClr val="0075B1"/>
                </a:solidFill>
                <a:latin typeface="Carlito"/>
                <a:cs typeface="Carlito"/>
              </a:rPr>
              <a:t>RESPOND </a:t>
            </a:r>
            <a:r>
              <a:rPr sz="3600" dirty="0">
                <a:solidFill>
                  <a:srgbClr val="0075B1"/>
                </a:solidFill>
                <a:latin typeface="Carlito"/>
                <a:cs typeface="Carlito"/>
              </a:rPr>
              <a:t>– </a:t>
            </a:r>
            <a:r>
              <a:rPr sz="3600" spc="-23" dirty="0">
                <a:solidFill>
                  <a:srgbClr val="0075B1"/>
                </a:solidFill>
                <a:latin typeface="Carlito"/>
                <a:cs typeface="Carlito"/>
              </a:rPr>
              <a:t>create </a:t>
            </a:r>
            <a:r>
              <a:rPr sz="3600" dirty="0">
                <a:solidFill>
                  <a:srgbClr val="0075B1"/>
                </a:solidFill>
                <a:latin typeface="Carlito"/>
                <a:cs typeface="Carlito"/>
              </a:rPr>
              <a:t>an action </a:t>
            </a:r>
            <a:r>
              <a:rPr sz="3600" spc="-8" dirty="0">
                <a:solidFill>
                  <a:srgbClr val="0075B1"/>
                </a:solidFill>
                <a:latin typeface="Carlito"/>
                <a:cs typeface="Carlito"/>
              </a:rPr>
              <a:t>plan </a:t>
            </a:r>
            <a:r>
              <a:rPr sz="3600" dirty="0">
                <a:solidFill>
                  <a:srgbClr val="0075B1"/>
                </a:solidFill>
                <a:latin typeface="Carlito"/>
                <a:cs typeface="Carlito"/>
              </a:rPr>
              <a:t>and </a:t>
            </a:r>
            <a:r>
              <a:rPr sz="3600" spc="-45" dirty="0">
                <a:solidFill>
                  <a:srgbClr val="0075B1"/>
                </a:solidFill>
                <a:latin typeface="Carlito"/>
                <a:cs typeface="Carlito"/>
              </a:rPr>
              <a:t>take </a:t>
            </a:r>
            <a:r>
              <a:rPr sz="3600" spc="-23" dirty="0">
                <a:solidFill>
                  <a:srgbClr val="0075B1"/>
                </a:solidFill>
                <a:latin typeface="Carlito"/>
                <a:cs typeface="Carlito"/>
              </a:rPr>
              <a:t>steps to </a:t>
            </a:r>
            <a:r>
              <a:rPr sz="3600" spc="-15" dirty="0">
                <a:solidFill>
                  <a:srgbClr val="0075B1"/>
                </a:solidFill>
                <a:latin typeface="Carlito"/>
                <a:cs typeface="Carlito"/>
              </a:rPr>
              <a:t>correct </a:t>
            </a:r>
            <a:r>
              <a:rPr sz="3600" dirty="0">
                <a:solidFill>
                  <a:srgbClr val="0075B1"/>
                </a:solidFill>
                <a:latin typeface="Carlito"/>
                <a:cs typeface="Carlito"/>
              </a:rPr>
              <a:t>the</a:t>
            </a:r>
            <a:r>
              <a:rPr sz="3600" spc="-60" dirty="0">
                <a:solidFill>
                  <a:srgbClr val="0075B1"/>
                </a:solidFill>
                <a:latin typeface="Carlito"/>
                <a:cs typeface="Carlito"/>
              </a:rPr>
              <a:t> </a:t>
            </a:r>
            <a:r>
              <a:rPr sz="3600" dirty="0">
                <a:solidFill>
                  <a:srgbClr val="0075B1"/>
                </a:solidFill>
                <a:latin typeface="Carlito"/>
                <a:cs typeface="Carlito"/>
              </a:rPr>
              <a:t>issue.</a:t>
            </a:r>
            <a:endParaRPr sz="3600">
              <a:latin typeface="Carlito"/>
              <a:cs typeface="Carlito"/>
            </a:endParaRPr>
          </a:p>
          <a:p>
            <a:pPr>
              <a:lnSpc>
                <a:spcPct val="100000"/>
              </a:lnSpc>
            </a:pPr>
            <a:endParaRPr sz="3600">
              <a:latin typeface="Carlito"/>
              <a:cs typeface="Carlito"/>
            </a:endParaRPr>
          </a:p>
          <a:p>
            <a:pPr>
              <a:lnSpc>
                <a:spcPct val="100000"/>
              </a:lnSpc>
            </a:pPr>
            <a:endParaRPr sz="3900">
              <a:latin typeface="Carlito"/>
              <a:cs typeface="Carlito"/>
            </a:endParaRPr>
          </a:p>
          <a:p>
            <a:pPr marL="38100" marR="7620">
              <a:spcBef>
                <a:spcPts val="8"/>
              </a:spcBef>
            </a:pPr>
            <a:r>
              <a:rPr sz="3600" b="1" spc="-53" dirty="0">
                <a:solidFill>
                  <a:srgbClr val="0075B1"/>
                </a:solidFill>
                <a:latin typeface="Carlito"/>
                <a:cs typeface="Carlito"/>
              </a:rPr>
              <a:t>RESOLVE </a:t>
            </a:r>
            <a:r>
              <a:rPr sz="3600" b="1" spc="-8" dirty="0">
                <a:solidFill>
                  <a:srgbClr val="0075B1"/>
                </a:solidFill>
                <a:latin typeface="Carlito"/>
                <a:cs typeface="Carlito"/>
              </a:rPr>
              <a:t>OR </a:t>
            </a:r>
            <a:r>
              <a:rPr sz="3600" b="1" spc="-60" dirty="0">
                <a:solidFill>
                  <a:srgbClr val="0075B1"/>
                </a:solidFill>
                <a:latin typeface="Carlito"/>
                <a:cs typeface="Carlito"/>
              </a:rPr>
              <a:t>REPEAT </a:t>
            </a:r>
            <a:r>
              <a:rPr sz="3600" dirty="0">
                <a:solidFill>
                  <a:srgbClr val="0075B1"/>
                </a:solidFill>
                <a:latin typeface="Carlito"/>
                <a:cs typeface="Carlito"/>
              </a:rPr>
              <a:t>– </a:t>
            </a:r>
            <a:r>
              <a:rPr sz="3600" spc="-15" dirty="0">
                <a:solidFill>
                  <a:srgbClr val="0075B1"/>
                </a:solidFill>
                <a:latin typeface="Carlito"/>
                <a:cs typeface="Carlito"/>
              </a:rPr>
              <a:t>confirm </a:t>
            </a:r>
            <a:r>
              <a:rPr sz="3600" dirty="0">
                <a:solidFill>
                  <a:srgbClr val="0075B1"/>
                </a:solidFill>
                <a:latin typeface="Carlito"/>
                <a:cs typeface="Carlito"/>
              </a:rPr>
              <a:t>the issue is </a:t>
            </a:r>
            <a:r>
              <a:rPr sz="3600" spc="-15" dirty="0">
                <a:solidFill>
                  <a:srgbClr val="0075B1"/>
                </a:solidFill>
                <a:latin typeface="Carlito"/>
                <a:cs typeface="Carlito"/>
              </a:rPr>
              <a:t>resolved </a:t>
            </a:r>
            <a:r>
              <a:rPr sz="3600" spc="-23" dirty="0">
                <a:solidFill>
                  <a:srgbClr val="0075B1"/>
                </a:solidFill>
                <a:latin typeface="Carlito"/>
                <a:cs typeface="Carlito"/>
              </a:rPr>
              <a:t>from your </a:t>
            </a:r>
            <a:r>
              <a:rPr sz="3600" spc="-8" dirty="0">
                <a:solidFill>
                  <a:srgbClr val="0075B1"/>
                </a:solidFill>
                <a:latin typeface="Carlito"/>
                <a:cs typeface="Carlito"/>
              </a:rPr>
              <a:t>response  </a:t>
            </a:r>
            <a:r>
              <a:rPr sz="3600" spc="-15" dirty="0">
                <a:solidFill>
                  <a:srgbClr val="0075B1"/>
                </a:solidFill>
                <a:latin typeface="Carlito"/>
                <a:cs typeface="Carlito"/>
              </a:rPr>
              <a:t>through </a:t>
            </a:r>
            <a:r>
              <a:rPr sz="3600" spc="-8" dirty="0">
                <a:solidFill>
                  <a:srgbClr val="0075B1"/>
                </a:solidFill>
                <a:latin typeface="Carlito"/>
                <a:cs typeface="Carlito"/>
              </a:rPr>
              <a:t>monitoring. </a:t>
            </a:r>
            <a:r>
              <a:rPr sz="3600" dirty="0">
                <a:solidFill>
                  <a:srgbClr val="0075B1"/>
                </a:solidFill>
                <a:latin typeface="Carlito"/>
                <a:cs typeface="Carlito"/>
              </a:rPr>
              <a:t>If </a:t>
            </a:r>
            <a:r>
              <a:rPr sz="3600" spc="-30" dirty="0">
                <a:solidFill>
                  <a:srgbClr val="0075B1"/>
                </a:solidFill>
                <a:latin typeface="Carlito"/>
                <a:cs typeface="Carlito"/>
              </a:rPr>
              <a:t>so, </a:t>
            </a:r>
            <a:r>
              <a:rPr sz="3600" spc="-8" dirty="0">
                <a:solidFill>
                  <a:srgbClr val="0075B1"/>
                </a:solidFill>
                <a:latin typeface="Carlito"/>
                <a:cs typeface="Carlito"/>
              </a:rPr>
              <a:t>carry on </a:t>
            </a:r>
            <a:r>
              <a:rPr sz="3600" dirty="0">
                <a:solidFill>
                  <a:srgbClr val="0075B1"/>
                </a:solidFill>
                <a:latin typeface="Carlito"/>
                <a:cs typeface="Carlito"/>
              </a:rPr>
              <a:t>with the </a:t>
            </a:r>
            <a:r>
              <a:rPr sz="3600" spc="-23" dirty="0">
                <a:solidFill>
                  <a:srgbClr val="0075B1"/>
                </a:solidFill>
                <a:latin typeface="Carlito"/>
                <a:cs typeface="Carlito"/>
              </a:rPr>
              <a:t>execution. </a:t>
            </a:r>
            <a:r>
              <a:rPr sz="3600" dirty="0">
                <a:solidFill>
                  <a:srgbClr val="0075B1"/>
                </a:solidFill>
                <a:latin typeface="Carlito"/>
                <a:cs typeface="Carlito"/>
              </a:rPr>
              <a:t>If </a:t>
            </a:r>
            <a:r>
              <a:rPr sz="3600" spc="-8" dirty="0">
                <a:solidFill>
                  <a:srgbClr val="0075B1"/>
                </a:solidFill>
                <a:latin typeface="Carlito"/>
                <a:cs typeface="Carlito"/>
              </a:rPr>
              <a:t>not, </a:t>
            </a:r>
            <a:r>
              <a:rPr sz="3600" spc="-15" dirty="0">
                <a:solidFill>
                  <a:srgbClr val="0075B1"/>
                </a:solidFill>
                <a:latin typeface="Carlito"/>
                <a:cs typeface="Carlito"/>
              </a:rPr>
              <a:t>go </a:t>
            </a:r>
            <a:r>
              <a:rPr sz="3600" spc="-8" dirty="0">
                <a:solidFill>
                  <a:srgbClr val="0075B1"/>
                </a:solidFill>
                <a:latin typeface="Carlito"/>
                <a:cs typeface="Carlito"/>
              </a:rPr>
              <a:t>back </a:t>
            </a:r>
            <a:r>
              <a:rPr sz="3600" dirty="0">
                <a:solidFill>
                  <a:srgbClr val="0075B1"/>
                </a:solidFill>
                <a:latin typeface="Carlito"/>
                <a:cs typeface="Carlito"/>
              </a:rPr>
              <a:t>a  </a:t>
            </a:r>
            <a:r>
              <a:rPr sz="3600" spc="-23" dirty="0">
                <a:solidFill>
                  <a:srgbClr val="0075B1"/>
                </a:solidFill>
                <a:latin typeface="Carlito"/>
                <a:cs typeface="Carlito"/>
              </a:rPr>
              <a:t>step </a:t>
            </a:r>
            <a:r>
              <a:rPr sz="3600" spc="-8" dirty="0">
                <a:solidFill>
                  <a:srgbClr val="0075B1"/>
                </a:solidFill>
                <a:latin typeface="Carlito"/>
                <a:cs typeface="Carlito"/>
              </a:rPr>
              <a:t>or </a:t>
            </a:r>
            <a:r>
              <a:rPr sz="3600" spc="-15" dirty="0">
                <a:solidFill>
                  <a:srgbClr val="0075B1"/>
                </a:solidFill>
                <a:latin typeface="Carlito"/>
                <a:cs typeface="Carlito"/>
              </a:rPr>
              <a:t>two. Change </a:t>
            </a:r>
            <a:r>
              <a:rPr sz="3600" spc="-8" dirty="0">
                <a:solidFill>
                  <a:srgbClr val="0075B1"/>
                </a:solidFill>
                <a:latin typeface="Carlito"/>
                <a:cs typeface="Carlito"/>
              </a:rPr>
              <a:t>something </a:t>
            </a:r>
            <a:r>
              <a:rPr sz="3600" spc="-15" dirty="0">
                <a:solidFill>
                  <a:srgbClr val="0075B1"/>
                </a:solidFill>
                <a:latin typeface="Carlito"/>
                <a:cs typeface="Carlito"/>
              </a:rPr>
              <a:t>until </a:t>
            </a:r>
            <a:r>
              <a:rPr sz="3600" spc="-30" dirty="0">
                <a:solidFill>
                  <a:srgbClr val="0075B1"/>
                </a:solidFill>
                <a:latin typeface="Carlito"/>
                <a:cs typeface="Carlito"/>
              </a:rPr>
              <a:t>step four </a:t>
            </a:r>
            <a:r>
              <a:rPr sz="3600" dirty="0">
                <a:solidFill>
                  <a:srgbClr val="0075B1"/>
                </a:solidFill>
                <a:latin typeface="Carlito"/>
                <a:cs typeface="Carlito"/>
              </a:rPr>
              <a:t>is</a:t>
            </a:r>
            <a:r>
              <a:rPr sz="3600" spc="45" dirty="0">
                <a:solidFill>
                  <a:srgbClr val="0075B1"/>
                </a:solidFill>
                <a:latin typeface="Carlito"/>
                <a:cs typeface="Carlito"/>
              </a:rPr>
              <a:t> </a:t>
            </a:r>
            <a:r>
              <a:rPr sz="3600" spc="-15" dirty="0">
                <a:solidFill>
                  <a:srgbClr val="0075B1"/>
                </a:solidFill>
                <a:latin typeface="Carlito"/>
                <a:cs typeface="Carlito"/>
              </a:rPr>
              <a:t>resolved.</a:t>
            </a:r>
            <a:endParaRPr sz="3600">
              <a:latin typeface="Carlito"/>
              <a:cs typeface="Carlito"/>
            </a:endParaRPr>
          </a:p>
        </p:txBody>
      </p:sp>
      <p:sp>
        <p:nvSpPr>
          <p:cNvPr id="10" name="object 10"/>
          <p:cNvSpPr/>
          <p:nvPr/>
        </p:nvSpPr>
        <p:spPr>
          <a:xfrm>
            <a:off x="521208" y="3394709"/>
            <a:ext cx="2220849" cy="2958084"/>
          </a:xfrm>
          <a:prstGeom prst="rect">
            <a:avLst/>
          </a:prstGeom>
          <a:blipFill>
            <a:blip r:embed="rId2" cstate="print"/>
            <a:stretch>
              <a:fillRect/>
            </a:stretch>
          </a:blipFill>
        </p:spPr>
        <p:txBody>
          <a:bodyPr wrap="square" lIns="0" tIns="0" rIns="0" bIns="0" rtlCol="0"/>
          <a:lstStyle/>
          <a:p>
            <a:endParaRPr sz="2700"/>
          </a:p>
        </p:txBody>
      </p:sp>
      <p:sp>
        <p:nvSpPr>
          <p:cNvPr id="11" name="object 11"/>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10</a:t>
            </a:fld>
            <a:endParaRPr spc="-8"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4" y="0"/>
            <a:ext cx="4932426" cy="1004121"/>
          </a:xfrm>
          <a:prstGeom prst="rect">
            <a:avLst/>
          </a:prstGeom>
        </p:spPr>
        <p:txBody>
          <a:bodyPr vert="horz" wrap="square" lIns="0" tIns="19050" rIns="0" bIns="0" rtlCol="0">
            <a:spAutoFit/>
          </a:bodyPr>
          <a:lstStyle/>
          <a:p>
            <a:pPr marL="19050">
              <a:spcBef>
                <a:spcPts val="150"/>
              </a:spcBef>
            </a:pPr>
            <a:r>
              <a:rPr spc="-278" dirty="0"/>
              <a:t>Project</a:t>
            </a:r>
            <a:r>
              <a:rPr spc="-488" dirty="0"/>
              <a:t> </a:t>
            </a:r>
            <a:r>
              <a:rPr spc="-600" dirty="0"/>
              <a:t>Phases</a:t>
            </a:r>
          </a:p>
        </p:txBody>
      </p:sp>
      <p:grpSp>
        <p:nvGrpSpPr>
          <p:cNvPr id="3" name="object 3"/>
          <p:cNvGrpSpPr/>
          <p:nvPr/>
        </p:nvGrpSpPr>
        <p:grpSpPr>
          <a:xfrm>
            <a:off x="368332" y="4329970"/>
            <a:ext cx="3408998" cy="1138238"/>
            <a:chOff x="245554" y="2886646"/>
            <a:chExt cx="2272665" cy="758825"/>
          </a:xfrm>
        </p:grpSpPr>
        <p:sp>
          <p:nvSpPr>
            <p:cNvPr id="4" name="object 4"/>
            <p:cNvSpPr/>
            <p:nvPr/>
          </p:nvSpPr>
          <p:spPr>
            <a:xfrm>
              <a:off x="259841" y="2900933"/>
              <a:ext cx="2244090" cy="730250"/>
            </a:xfrm>
            <a:custGeom>
              <a:avLst/>
              <a:gdLst/>
              <a:ahLst/>
              <a:cxnLst/>
              <a:rect l="l" t="t" r="r" b="b"/>
              <a:pathLst>
                <a:path w="2244090" h="730250">
                  <a:moveTo>
                    <a:pt x="1879091" y="0"/>
                  </a:moveTo>
                  <a:lnTo>
                    <a:pt x="0" y="0"/>
                  </a:lnTo>
                  <a:lnTo>
                    <a:pt x="364998" y="364998"/>
                  </a:lnTo>
                  <a:lnTo>
                    <a:pt x="0" y="729995"/>
                  </a:lnTo>
                  <a:lnTo>
                    <a:pt x="1879091" y="729995"/>
                  </a:lnTo>
                  <a:lnTo>
                    <a:pt x="2244090" y="364998"/>
                  </a:lnTo>
                  <a:lnTo>
                    <a:pt x="1879091" y="0"/>
                  </a:lnTo>
                  <a:close/>
                </a:path>
              </a:pathLst>
            </a:custGeom>
            <a:solidFill>
              <a:srgbClr val="DD8987">
                <a:alpha val="64704"/>
              </a:srgbClr>
            </a:solidFill>
          </p:spPr>
          <p:txBody>
            <a:bodyPr wrap="square" lIns="0" tIns="0" rIns="0" bIns="0" rtlCol="0"/>
            <a:lstStyle/>
            <a:p>
              <a:endParaRPr sz="2700"/>
            </a:p>
          </p:txBody>
        </p:sp>
        <p:sp>
          <p:nvSpPr>
            <p:cNvPr id="5" name="object 5"/>
            <p:cNvSpPr/>
            <p:nvPr/>
          </p:nvSpPr>
          <p:spPr>
            <a:xfrm>
              <a:off x="259841" y="2900933"/>
              <a:ext cx="2244090" cy="730250"/>
            </a:xfrm>
            <a:custGeom>
              <a:avLst/>
              <a:gdLst/>
              <a:ahLst/>
              <a:cxnLst/>
              <a:rect l="l" t="t" r="r" b="b"/>
              <a:pathLst>
                <a:path w="2244090" h="730250">
                  <a:moveTo>
                    <a:pt x="0" y="0"/>
                  </a:moveTo>
                  <a:lnTo>
                    <a:pt x="1879091" y="0"/>
                  </a:lnTo>
                  <a:lnTo>
                    <a:pt x="2244090" y="364998"/>
                  </a:lnTo>
                  <a:lnTo>
                    <a:pt x="1879091" y="729995"/>
                  </a:lnTo>
                  <a:lnTo>
                    <a:pt x="0" y="729995"/>
                  </a:lnTo>
                  <a:lnTo>
                    <a:pt x="364998" y="364998"/>
                  </a:lnTo>
                  <a:lnTo>
                    <a:pt x="0" y="0"/>
                  </a:lnTo>
                  <a:close/>
                </a:path>
              </a:pathLst>
            </a:custGeom>
            <a:ln w="28575">
              <a:solidFill>
                <a:srgbClr val="0075B1"/>
              </a:solidFill>
            </a:ln>
          </p:spPr>
          <p:txBody>
            <a:bodyPr wrap="square" lIns="0" tIns="0" rIns="0" bIns="0" rtlCol="0"/>
            <a:lstStyle/>
            <a:p>
              <a:endParaRPr sz="2700"/>
            </a:p>
          </p:txBody>
        </p:sp>
      </p:grpSp>
      <p:sp>
        <p:nvSpPr>
          <p:cNvPr id="6" name="object 6"/>
          <p:cNvSpPr txBox="1"/>
          <p:nvPr/>
        </p:nvSpPr>
        <p:spPr>
          <a:xfrm>
            <a:off x="1186433" y="4576191"/>
            <a:ext cx="1773555" cy="573234"/>
          </a:xfrm>
          <a:prstGeom prst="rect">
            <a:avLst/>
          </a:prstGeom>
        </p:spPr>
        <p:txBody>
          <a:bodyPr vert="horz" wrap="square" lIns="0" tIns="19050" rIns="0" bIns="0" rtlCol="0">
            <a:spAutoFit/>
          </a:bodyPr>
          <a:lstStyle/>
          <a:p>
            <a:pPr marL="19050">
              <a:spcBef>
                <a:spcPts val="150"/>
              </a:spcBef>
            </a:pPr>
            <a:r>
              <a:rPr sz="3600" b="1" dirty="0">
                <a:solidFill>
                  <a:srgbClr val="FFFFFF"/>
                </a:solidFill>
                <a:latin typeface="Carlito"/>
                <a:cs typeface="Carlito"/>
              </a:rPr>
              <a:t>Initi</a:t>
            </a:r>
            <a:r>
              <a:rPr sz="3600" b="1" spc="-38" dirty="0">
                <a:solidFill>
                  <a:srgbClr val="FFFFFF"/>
                </a:solidFill>
                <a:latin typeface="Carlito"/>
                <a:cs typeface="Carlito"/>
              </a:rPr>
              <a:t>a</a:t>
            </a:r>
            <a:r>
              <a:rPr sz="3600" b="1" dirty="0">
                <a:solidFill>
                  <a:srgbClr val="FFFFFF"/>
                </a:solidFill>
                <a:latin typeface="Carlito"/>
                <a:cs typeface="Carlito"/>
              </a:rPr>
              <a:t>tion</a:t>
            </a:r>
            <a:endParaRPr sz="3600">
              <a:latin typeface="Carlito"/>
              <a:cs typeface="Carlito"/>
            </a:endParaRPr>
          </a:p>
        </p:txBody>
      </p:sp>
      <p:grpSp>
        <p:nvGrpSpPr>
          <p:cNvPr id="7" name="object 7"/>
          <p:cNvGrpSpPr/>
          <p:nvPr/>
        </p:nvGrpSpPr>
        <p:grpSpPr>
          <a:xfrm>
            <a:off x="7566946" y="5147215"/>
            <a:ext cx="6230303" cy="597218"/>
            <a:chOff x="5044630" y="3431476"/>
            <a:chExt cx="4153535" cy="398145"/>
          </a:xfrm>
        </p:grpSpPr>
        <p:sp>
          <p:nvSpPr>
            <p:cNvPr id="8" name="object 8"/>
            <p:cNvSpPr/>
            <p:nvPr/>
          </p:nvSpPr>
          <p:spPr>
            <a:xfrm>
              <a:off x="5058917" y="3445764"/>
              <a:ext cx="4124960" cy="369570"/>
            </a:xfrm>
            <a:custGeom>
              <a:avLst/>
              <a:gdLst/>
              <a:ahLst/>
              <a:cxnLst/>
              <a:rect l="l" t="t" r="r" b="b"/>
              <a:pathLst>
                <a:path w="4124959" h="369570">
                  <a:moveTo>
                    <a:pt x="3939921" y="0"/>
                  </a:moveTo>
                  <a:lnTo>
                    <a:pt x="0" y="0"/>
                  </a:lnTo>
                  <a:lnTo>
                    <a:pt x="184785" y="184785"/>
                  </a:lnTo>
                  <a:lnTo>
                    <a:pt x="0" y="369569"/>
                  </a:lnTo>
                  <a:lnTo>
                    <a:pt x="3939921" y="369569"/>
                  </a:lnTo>
                  <a:lnTo>
                    <a:pt x="4124706" y="184785"/>
                  </a:lnTo>
                  <a:lnTo>
                    <a:pt x="3939921" y="0"/>
                  </a:lnTo>
                  <a:close/>
                </a:path>
              </a:pathLst>
            </a:custGeom>
            <a:solidFill>
              <a:srgbClr val="DD8987"/>
            </a:solidFill>
          </p:spPr>
          <p:txBody>
            <a:bodyPr wrap="square" lIns="0" tIns="0" rIns="0" bIns="0" rtlCol="0"/>
            <a:lstStyle/>
            <a:p>
              <a:endParaRPr sz="2700"/>
            </a:p>
          </p:txBody>
        </p:sp>
        <p:sp>
          <p:nvSpPr>
            <p:cNvPr id="9" name="object 9"/>
            <p:cNvSpPr/>
            <p:nvPr/>
          </p:nvSpPr>
          <p:spPr>
            <a:xfrm>
              <a:off x="5058917" y="3445764"/>
              <a:ext cx="4124960" cy="369570"/>
            </a:xfrm>
            <a:custGeom>
              <a:avLst/>
              <a:gdLst/>
              <a:ahLst/>
              <a:cxnLst/>
              <a:rect l="l" t="t" r="r" b="b"/>
              <a:pathLst>
                <a:path w="4124959" h="369570">
                  <a:moveTo>
                    <a:pt x="0" y="0"/>
                  </a:moveTo>
                  <a:lnTo>
                    <a:pt x="3939921" y="0"/>
                  </a:lnTo>
                  <a:lnTo>
                    <a:pt x="4124706" y="184785"/>
                  </a:lnTo>
                  <a:lnTo>
                    <a:pt x="3939921" y="369569"/>
                  </a:lnTo>
                  <a:lnTo>
                    <a:pt x="0" y="369569"/>
                  </a:lnTo>
                  <a:lnTo>
                    <a:pt x="184785" y="184785"/>
                  </a:lnTo>
                  <a:lnTo>
                    <a:pt x="0" y="0"/>
                  </a:lnTo>
                  <a:close/>
                </a:path>
              </a:pathLst>
            </a:custGeom>
            <a:ln w="28575">
              <a:solidFill>
                <a:srgbClr val="0075B1"/>
              </a:solidFill>
            </a:ln>
          </p:spPr>
          <p:txBody>
            <a:bodyPr wrap="square" lIns="0" tIns="0" rIns="0" bIns="0" rtlCol="0"/>
            <a:lstStyle/>
            <a:p>
              <a:endParaRPr sz="2700"/>
            </a:p>
          </p:txBody>
        </p:sp>
      </p:grpSp>
      <p:sp>
        <p:nvSpPr>
          <p:cNvPr id="10" name="object 10"/>
          <p:cNvSpPr txBox="1"/>
          <p:nvPr/>
        </p:nvSpPr>
        <p:spPr>
          <a:xfrm>
            <a:off x="8629270" y="5123688"/>
            <a:ext cx="4111943" cy="573234"/>
          </a:xfrm>
          <a:prstGeom prst="rect">
            <a:avLst/>
          </a:prstGeom>
        </p:spPr>
        <p:txBody>
          <a:bodyPr vert="horz" wrap="square" lIns="0" tIns="19050" rIns="0" bIns="0" rtlCol="0">
            <a:spAutoFit/>
          </a:bodyPr>
          <a:lstStyle/>
          <a:p>
            <a:pPr marL="19050">
              <a:spcBef>
                <a:spcPts val="150"/>
              </a:spcBef>
            </a:pPr>
            <a:r>
              <a:rPr sz="3600" b="1" spc="-8" dirty="0">
                <a:solidFill>
                  <a:srgbClr val="FFFFFF"/>
                </a:solidFill>
                <a:latin typeface="Carlito"/>
                <a:cs typeface="Carlito"/>
              </a:rPr>
              <a:t>Monitoring </a:t>
            </a:r>
            <a:r>
              <a:rPr sz="3600" b="1" dirty="0">
                <a:solidFill>
                  <a:srgbClr val="FFFFFF"/>
                </a:solidFill>
                <a:latin typeface="Carlito"/>
                <a:cs typeface="Carlito"/>
              </a:rPr>
              <a:t>&amp;</a:t>
            </a:r>
            <a:r>
              <a:rPr sz="3600" b="1" spc="-120" dirty="0">
                <a:solidFill>
                  <a:srgbClr val="FFFFFF"/>
                </a:solidFill>
                <a:latin typeface="Carlito"/>
                <a:cs typeface="Carlito"/>
              </a:rPr>
              <a:t> </a:t>
            </a:r>
            <a:r>
              <a:rPr sz="3600" b="1" spc="-15" dirty="0">
                <a:solidFill>
                  <a:srgbClr val="FFFFFF"/>
                </a:solidFill>
                <a:latin typeface="Carlito"/>
                <a:cs typeface="Carlito"/>
              </a:rPr>
              <a:t>Control</a:t>
            </a:r>
            <a:endParaRPr sz="3600">
              <a:latin typeface="Carlito"/>
              <a:cs typeface="Carlito"/>
            </a:endParaRPr>
          </a:p>
        </p:txBody>
      </p:sp>
      <p:grpSp>
        <p:nvGrpSpPr>
          <p:cNvPr id="11" name="object 11"/>
          <p:cNvGrpSpPr/>
          <p:nvPr/>
        </p:nvGrpSpPr>
        <p:grpSpPr>
          <a:xfrm>
            <a:off x="7566946" y="4053364"/>
            <a:ext cx="6230303" cy="597218"/>
            <a:chOff x="5044630" y="2702242"/>
            <a:chExt cx="4153535" cy="398145"/>
          </a:xfrm>
        </p:grpSpPr>
        <p:sp>
          <p:nvSpPr>
            <p:cNvPr id="12" name="object 12"/>
            <p:cNvSpPr/>
            <p:nvPr/>
          </p:nvSpPr>
          <p:spPr>
            <a:xfrm>
              <a:off x="5058917" y="2716529"/>
              <a:ext cx="4124960" cy="369570"/>
            </a:xfrm>
            <a:custGeom>
              <a:avLst/>
              <a:gdLst/>
              <a:ahLst/>
              <a:cxnLst/>
              <a:rect l="l" t="t" r="r" b="b"/>
              <a:pathLst>
                <a:path w="4124959" h="369569">
                  <a:moveTo>
                    <a:pt x="3939921" y="0"/>
                  </a:moveTo>
                  <a:lnTo>
                    <a:pt x="0" y="0"/>
                  </a:lnTo>
                  <a:lnTo>
                    <a:pt x="184785" y="184785"/>
                  </a:lnTo>
                  <a:lnTo>
                    <a:pt x="0" y="369570"/>
                  </a:lnTo>
                  <a:lnTo>
                    <a:pt x="3939921" y="369570"/>
                  </a:lnTo>
                  <a:lnTo>
                    <a:pt x="4124706" y="184785"/>
                  </a:lnTo>
                  <a:lnTo>
                    <a:pt x="3939921" y="0"/>
                  </a:lnTo>
                  <a:close/>
                </a:path>
              </a:pathLst>
            </a:custGeom>
            <a:solidFill>
              <a:srgbClr val="DD8987"/>
            </a:solidFill>
          </p:spPr>
          <p:txBody>
            <a:bodyPr wrap="square" lIns="0" tIns="0" rIns="0" bIns="0" rtlCol="0"/>
            <a:lstStyle/>
            <a:p>
              <a:endParaRPr sz="2700"/>
            </a:p>
          </p:txBody>
        </p:sp>
        <p:sp>
          <p:nvSpPr>
            <p:cNvPr id="13" name="object 13"/>
            <p:cNvSpPr/>
            <p:nvPr/>
          </p:nvSpPr>
          <p:spPr>
            <a:xfrm>
              <a:off x="5058917" y="2716529"/>
              <a:ext cx="4124960" cy="369570"/>
            </a:xfrm>
            <a:custGeom>
              <a:avLst/>
              <a:gdLst/>
              <a:ahLst/>
              <a:cxnLst/>
              <a:rect l="l" t="t" r="r" b="b"/>
              <a:pathLst>
                <a:path w="4124959" h="369569">
                  <a:moveTo>
                    <a:pt x="0" y="0"/>
                  </a:moveTo>
                  <a:lnTo>
                    <a:pt x="3939921" y="0"/>
                  </a:lnTo>
                  <a:lnTo>
                    <a:pt x="4124706" y="184785"/>
                  </a:lnTo>
                  <a:lnTo>
                    <a:pt x="3939921" y="369570"/>
                  </a:lnTo>
                  <a:lnTo>
                    <a:pt x="0" y="369570"/>
                  </a:lnTo>
                  <a:lnTo>
                    <a:pt x="184785" y="184785"/>
                  </a:lnTo>
                  <a:lnTo>
                    <a:pt x="0" y="0"/>
                  </a:lnTo>
                  <a:close/>
                </a:path>
              </a:pathLst>
            </a:custGeom>
            <a:ln w="28575">
              <a:solidFill>
                <a:srgbClr val="0075B1"/>
              </a:solidFill>
            </a:ln>
          </p:spPr>
          <p:txBody>
            <a:bodyPr wrap="square" lIns="0" tIns="0" rIns="0" bIns="0" rtlCol="0"/>
            <a:lstStyle/>
            <a:p>
              <a:endParaRPr sz="2700"/>
            </a:p>
          </p:txBody>
        </p:sp>
      </p:grpSp>
      <p:sp>
        <p:nvSpPr>
          <p:cNvPr id="14" name="object 14"/>
          <p:cNvSpPr txBox="1"/>
          <p:nvPr/>
        </p:nvSpPr>
        <p:spPr>
          <a:xfrm>
            <a:off x="9738360" y="4029075"/>
            <a:ext cx="1887855" cy="573234"/>
          </a:xfrm>
          <a:prstGeom prst="rect">
            <a:avLst/>
          </a:prstGeom>
        </p:spPr>
        <p:txBody>
          <a:bodyPr vert="horz" wrap="square" lIns="0" tIns="19050" rIns="0" bIns="0" rtlCol="0">
            <a:spAutoFit/>
          </a:bodyPr>
          <a:lstStyle/>
          <a:p>
            <a:pPr marL="19050">
              <a:spcBef>
                <a:spcPts val="150"/>
              </a:spcBef>
            </a:pPr>
            <a:r>
              <a:rPr sz="3600" b="1" spc="-23" dirty="0">
                <a:solidFill>
                  <a:srgbClr val="FFFFFF"/>
                </a:solidFill>
                <a:latin typeface="Carlito"/>
                <a:cs typeface="Carlito"/>
              </a:rPr>
              <a:t>Execution</a:t>
            </a:r>
            <a:endParaRPr sz="3600">
              <a:latin typeface="Carlito"/>
              <a:cs typeface="Carlito"/>
            </a:endParaRPr>
          </a:p>
        </p:txBody>
      </p:sp>
      <p:grpSp>
        <p:nvGrpSpPr>
          <p:cNvPr id="15" name="object 15"/>
          <p:cNvGrpSpPr/>
          <p:nvPr/>
        </p:nvGrpSpPr>
        <p:grpSpPr>
          <a:xfrm>
            <a:off x="14023752" y="4291107"/>
            <a:ext cx="3710940" cy="1217295"/>
            <a:chOff x="9349168" y="2860738"/>
            <a:chExt cx="2473960" cy="811530"/>
          </a:xfrm>
        </p:grpSpPr>
        <p:sp>
          <p:nvSpPr>
            <p:cNvPr id="16" name="object 16"/>
            <p:cNvSpPr/>
            <p:nvPr/>
          </p:nvSpPr>
          <p:spPr>
            <a:xfrm>
              <a:off x="9363456" y="2875026"/>
              <a:ext cx="2445385" cy="782955"/>
            </a:xfrm>
            <a:custGeom>
              <a:avLst/>
              <a:gdLst/>
              <a:ahLst/>
              <a:cxnLst/>
              <a:rect l="l" t="t" r="r" b="b"/>
              <a:pathLst>
                <a:path w="2445384" h="782954">
                  <a:moveTo>
                    <a:pt x="2053971" y="0"/>
                  </a:moveTo>
                  <a:lnTo>
                    <a:pt x="0" y="0"/>
                  </a:lnTo>
                  <a:lnTo>
                    <a:pt x="391287" y="391287"/>
                  </a:lnTo>
                  <a:lnTo>
                    <a:pt x="0" y="782574"/>
                  </a:lnTo>
                  <a:lnTo>
                    <a:pt x="2053971" y="782574"/>
                  </a:lnTo>
                  <a:lnTo>
                    <a:pt x="2445258" y="391287"/>
                  </a:lnTo>
                  <a:lnTo>
                    <a:pt x="2053971" y="0"/>
                  </a:lnTo>
                  <a:close/>
                </a:path>
              </a:pathLst>
            </a:custGeom>
            <a:solidFill>
              <a:srgbClr val="DD8987"/>
            </a:solidFill>
          </p:spPr>
          <p:txBody>
            <a:bodyPr wrap="square" lIns="0" tIns="0" rIns="0" bIns="0" rtlCol="0"/>
            <a:lstStyle/>
            <a:p>
              <a:endParaRPr sz="2700"/>
            </a:p>
          </p:txBody>
        </p:sp>
        <p:sp>
          <p:nvSpPr>
            <p:cNvPr id="17" name="object 17"/>
            <p:cNvSpPr/>
            <p:nvPr/>
          </p:nvSpPr>
          <p:spPr>
            <a:xfrm>
              <a:off x="9363456" y="2875026"/>
              <a:ext cx="2445385" cy="782955"/>
            </a:xfrm>
            <a:custGeom>
              <a:avLst/>
              <a:gdLst/>
              <a:ahLst/>
              <a:cxnLst/>
              <a:rect l="l" t="t" r="r" b="b"/>
              <a:pathLst>
                <a:path w="2445384" h="782954">
                  <a:moveTo>
                    <a:pt x="0" y="0"/>
                  </a:moveTo>
                  <a:lnTo>
                    <a:pt x="2053971" y="0"/>
                  </a:lnTo>
                  <a:lnTo>
                    <a:pt x="2445258" y="391287"/>
                  </a:lnTo>
                  <a:lnTo>
                    <a:pt x="2053971" y="782574"/>
                  </a:lnTo>
                  <a:lnTo>
                    <a:pt x="0" y="782574"/>
                  </a:lnTo>
                  <a:lnTo>
                    <a:pt x="391287" y="391287"/>
                  </a:lnTo>
                  <a:lnTo>
                    <a:pt x="0" y="0"/>
                  </a:lnTo>
                  <a:close/>
                </a:path>
              </a:pathLst>
            </a:custGeom>
            <a:ln w="28575">
              <a:solidFill>
                <a:srgbClr val="0075B1"/>
              </a:solidFill>
            </a:ln>
          </p:spPr>
          <p:txBody>
            <a:bodyPr wrap="square" lIns="0" tIns="0" rIns="0" bIns="0" rtlCol="0"/>
            <a:lstStyle/>
            <a:p>
              <a:endParaRPr sz="2700"/>
            </a:p>
          </p:txBody>
        </p:sp>
      </p:grpSp>
      <p:sp>
        <p:nvSpPr>
          <p:cNvPr id="18" name="object 18"/>
          <p:cNvSpPr txBox="1"/>
          <p:nvPr/>
        </p:nvSpPr>
        <p:spPr>
          <a:xfrm>
            <a:off x="15153513" y="4576953"/>
            <a:ext cx="1453515" cy="573234"/>
          </a:xfrm>
          <a:prstGeom prst="rect">
            <a:avLst/>
          </a:prstGeom>
        </p:spPr>
        <p:txBody>
          <a:bodyPr vert="horz" wrap="square" lIns="0" tIns="19050" rIns="0" bIns="0" rtlCol="0">
            <a:spAutoFit/>
          </a:bodyPr>
          <a:lstStyle/>
          <a:p>
            <a:pPr marL="19050">
              <a:spcBef>
                <a:spcPts val="150"/>
              </a:spcBef>
            </a:pPr>
            <a:r>
              <a:rPr sz="3600" b="1" spc="-15" dirty="0">
                <a:solidFill>
                  <a:srgbClr val="FFFFFF"/>
                </a:solidFill>
                <a:latin typeface="Carlito"/>
                <a:cs typeface="Carlito"/>
              </a:rPr>
              <a:t>Closure</a:t>
            </a:r>
            <a:endParaRPr sz="3600">
              <a:latin typeface="Carlito"/>
              <a:cs typeface="Carlito"/>
            </a:endParaRPr>
          </a:p>
        </p:txBody>
      </p:sp>
      <p:grpSp>
        <p:nvGrpSpPr>
          <p:cNvPr id="19" name="object 19"/>
          <p:cNvGrpSpPr/>
          <p:nvPr/>
        </p:nvGrpSpPr>
        <p:grpSpPr>
          <a:xfrm>
            <a:off x="3871627" y="4329970"/>
            <a:ext cx="3601403" cy="1138238"/>
            <a:chOff x="2581084" y="2886646"/>
            <a:chExt cx="2400935" cy="758825"/>
          </a:xfrm>
        </p:grpSpPr>
        <p:sp>
          <p:nvSpPr>
            <p:cNvPr id="20" name="object 20"/>
            <p:cNvSpPr/>
            <p:nvPr/>
          </p:nvSpPr>
          <p:spPr>
            <a:xfrm>
              <a:off x="2595372" y="2900933"/>
              <a:ext cx="2372360" cy="730250"/>
            </a:xfrm>
            <a:custGeom>
              <a:avLst/>
              <a:gdLst/>
              <a:ahLst/>
              <a:cxnLst/>
              <a:rect l="l" t="t" r="r" b="b"/>
              <a:pathLst>
                <a:path w="2372360" h="730250">
                  <a:moveTo>
                    <a:pt x="2007107" y="0"/>
                  </a:moveTo>
                  <a:lnTo>
                    <a:pt x="0" y="0"/>
                  </a:lnTo>
                  <a:lnTo>
                    <a:pt x="364997" y="364998"/>
                  </a:lnTo>
                  <a:lnTo>
                    <a:pt x="0" y="729995"/>
                  </a:lnTo>
                  <a:lnTo>
                    <a:pt x="2007107" y="729995"/>
                  </a:lnTo>
                  <a:lnTo>
                    <a:pt x="2372105" y="364998"/>
                  </a:lnTo>
                  <a:lnTo>
                    <a:pt x="2007107" y="0"/>
                  </a:lnTo>
                  <a:close/>
                </a:path>
              </a:pathLst>
            </a:custGeom>
            <a:solidFill>
              <a:srgbClr val="DD8987"/>
            </a:solidFill>
          </p:spPr>
          <p:txBody>
            <a:bodyPr wrap="square" lIns="0" tIns="0" rIns="0" bIns="0" rtlCol="0"/>
            <a:lstStyle/>
            <a:p>
              <a:endParaRPr sz="2700"/>
            </a:p>
          </p:txBody>
        </p:sp>
        <p:sp>
          <p:nvSpPr>
            <p:cNvPr id="21" name="object 21"/>
            <p:cNvSpPr/>
            <p:nvPr/>
          </p:nvSpPr>
          <p:spPr>
            <a:xfrm>
              <a:off x="2595372" y="2900933"/>
              <a:ext cx="2372360" cy="730250"/>
            </a:xfrm>
            <a:custGeom>
              <a:avLst/>
              <a:gdLst/>
              <a:ahLst/>
              <a:cxnLst/>
              <a:rect l="l" t="t" r="r" b="b"/>
              <a:pathLst>
                <a:path w="2372360" h="730250">
                  <a:moveTo>
                    <a:pt x="0" y="0"/>
                  </a:moveTo>
                  <a:lnTo>
                    <a:pt x="2007107" y="0"/>
                  </a:lnTo>
                  <a:lnTo>
                    <a:pt x="2372105" y="364998"/>
                  </a:lnTo>
                  <a:lnTo>
                    <a:pt x="2007107" y="729995"/>
                  </a:lnTo>
                  <a:lnTo>
                    <a:pt x="0" y="729995"/>
                  </a:lnTo>
                  <a:lnTo>
                    <a:pt x="364997" y="364998"/>
                  </a:lnTo>
                  <a:lnTo>
                    <a:pt x="0" y="0"/>
                  </a:lnTo>
                  <a:close/>
                </a:path>
              </a:pathLst>
            </a:custGeom>
            <a:ln w="28575">
              <a:solidFill>
                <a:srgbClr val="0075B1"/>
              </a:solidFill>
            </a:ln>
          </p:spPr>
          <p:txBody>
            <a:bodyPr wrap="square" lIns="0" tIns="0" rIns="0" bIns="0" rtlCol="0"/>
            <a:lstStyle/>
            <a:p>
              <a:endParaRPr sz="2700"/>
            </a:p>
          </p:txBody>
        </p:sp>
      </p:grpSp>
      <p:sp>
        <p:nvSpPr>
          <p:cNvPr id="22" name="object 22"/>
          <p:cNvSpPr txBox="1"/>
          <p:nvPr/>
        </p:nvSpPr>
        <p:spPr>
          <a:xfrm>
            <a:off x="4830317" y="4576191"/>
            <a:ext cx="1684020" cy="573234"/>
          </a:xfrm>
          <a:prstGeom prst="rect">
            <a:avLst/>
          </a:prstGeom>
        </p:spPr>
        <p:txBody>
          <a:bodyPr vert="horz" wrap="square" lIns="0" tIns="19050" rIns="0" bIns="0" rtlCol="0">
            <a:spAutoFit/>
          </a:bodyPr>
          <a:lstStyle/>
          <a:p>
            <a:pPr marL="19050">
              <a:spcBef>
                <a:spcPts val="150"/>
              </a:spcBef>
            </a:pPr>
            <a:r>
              <a:rPr sz="3600" b="1" spc="-8" dirty="0">
                <a:solidFill>
                  <a:srgbClr val="FFFFFF"/>
                </a:solidFill>
                <a:latin typeface="Carlito"/>
                <a:cs typeface="Carlito"/>
              </a:rPr>
              <a:t>Planning</a:t>
            </a:r>
            <a:endParaRPr sz="3600">
              <a:latin typeface="Carlito"/>
              <a:cs typeface="Carlito"/>
            </a:endParaRPr>
          </a:p>
        </p:txBody>
      </p:sp>
      <p:sp>
        <p:nvSpPr>
          <p:cNvPr id="23" name="object 23"/>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11</a:t>
            </a:fld>
            <a:endParaRPr spc="-8"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4" y="0"/>
            <a:ext cx="2570226" cy="1004121"/>
          </a:xfrm>
          <a:prstGeom prst="rect">
            <a:avLst/>
          </a:prstGeom>
        </p:spPr>
        <p:txBody>
          <a:bodyPr vert="horz" wrap="square" lIns="0" tIns="19050" rIns="0" bIns="0" rtlCol="0">
            <a:spAutoFit/>
          </a:bodyPr>
          <a:lstStyle/>
          <a:p>
            <a:pPr marL="19050">
              <a:spcBef>
                <a:spcPts val="150"/>
              </a:spcBef>
            </a:pPr>
            <a:r>
              <a:rPr spc="-405" dirty="0"/>
              <a:t>Closure</a:t>
            </a:r>
          </a:p>
        </p:txBody>
      </p:sp>
      <p:sp>
        <p:nvSpPr>
          <p:cNvPr id="3" name="object 3"/>
          <p:cNvSpPr/>
          <p:nvPr/>
        </p:nvSpPr>
        <p:spPr>
          <a:xfrm>
            <a:off x="725232" y="2407728"/>
            <a:ext cx="5996940" cy="1019175"/>
          </a:xfrm>
          <a:custGeom>
            <a:avLst/>
            <a:gdLst/>
            <a:ahLst/>
            <a:cxnLst/>
            <a:rect l="l" t="t" r="r" b="b"/>
            <a:pathLst>
              <a:path w="3997960" h="679450">
                <a:moveTo>
                  <a:pt x="3884295" y="0"/>
                </a:moveTo>
                <a:lnTo>
                  <a:pt x="113156" y="0"/>
                </a:lnTo>
                <a:lnTo>
                  <a:pt x="69110" y="8893"/>
                </a:lnTo>
                <a:lnTo>
                  <a:pt x="33142" y="33146"/>
                </a:lnTo>
                <a:lnTo>
                  <a:pt x="8892" y="69115"/>
                </a:lnTo>
                <a:lnTo>
                  <a:pt x="0" y="113157"/>
                </a:lnTo>
                <a:lnTo>
                  <a:pt x="0" y="565785"/>
                </a:lnTo>
                <a:lnTo>
                  <a:pt x="8892" y="609826"/>
                </a:lnTo>
                <a:lnTo>
                  <a:pt x="33142" y="645795"/>
                </a:lnTo>
                <a:lnTo>
                  <a:pt x="69110" y="670048"/>
                </a:lnTo>
                <a:lnTo>
                  <a:pt x="113156" y="678942"/>
                </a:lnTo>
                <a:lnTo>
                  <a:pt x="3884295" y="678942"/>
                </a:lnTo>
                <a:lnTo>
                  <a:pt x="3928336" y="670048"/>
                </a:lnTo>
                <a:lnTo>
                  <a:pt x="3964304" y="645795"/>
                </a:lnTo>
                <a:lnTo>
                  <a:pt x="3988558" y="609826"/>
                </a:lnTo>
                <a:lnTo>
                  <a:pt x="3997452" y="565785"/>
                </a:lnTo>
                <a:lnTo>
                  <a:pt x="3997452" y="113157"/>
                </a:lnTo>
                <a:lnTo>
                  <a:pt x="3988558" y="69115"/>
                </a:lnTo>
                <a:lnTo>
                  <a:pt x="3964304" y="33147"/>
                </a:lnTo>
                <a:lnTo>
                  <a:pt x="3928336" y="8893"/>
                </a:lnTo>
                <a:lnTo>
                  <a:pt x="3884295" y="0"/>
                </a:lnTo>
                <a:close/>
              </a:path>
            </a:pathLst>
          </a:custGeom>
          <a:solidFill>
            <a:srgbClr val="4966AC"/>
          </a:solidFill>
        </p:spPr>
        <p:txBody>
          <a:bodyPr wrap="square" lIns="0" tIns="0" rIns="0" bIns="0" rtlCol="0"/>
          <a:lstStyle/>
          <a:p>
            <a:endParaRPr sz="2700"/>
          </a:p>
        </p:txBody>
      </p:sp>
      <p:sp>
        <p:nvSpPr>
          <p:cNvPr id="4" name="object 4"/>
          <p:cNvSpPr txBox="1"/>
          <p:nvPr/>
        </p:nvSpPr>
        <p:spPr>
          <a:xfrm>
            <a:off x="1542287" y="2649473"/>
            <a:ext cx="4364355" cy="434734"/>
          </a:xfrm>
          <a:prstGeom prst="rect">
            <a:avLst/>
          </a:prstGeom>
        </p:spPr>
        <p:txBody>
          <a:bodyPr vert="horz" wrap="square" lIns="0" tIns="19050" rIns="0" bIns="0" rtlCol="0">
            <a:spAutoFit/>
          </a:bodyPr>
          <a:lstStyle/>
          <a:p>
            <a:pPr marL="19050">
              <a:spcBef>
                <a:spcPts val="150"/>
              </a:spcBef>
            </a:pPr>
            <a:r>
              <a:rPr sz="2700" b="1" spc="-8" dirty="0">
                <a:solidFill>
                  <a:srgbClr val="FFFFFF"/>
                </a:solidFill>
                <a:latin typeface="Carlito"/>
                <a:cs typeface="Carlito"/>
              </a:rPr>
              <a:t>Official sign-off </a:t>
            </a:r>
            <a:r>
              <a:rPr sz="2700" b="1" dirty="0">
                <a:solidFill>
                  <a:srgbClr val="FFFFFF"/>
                </a:solidFill>
                <a:latin typeface="Carlito"/>
                <a:cs typeface="Carlito"/>
              </a:rPr>
              <a:t>of</a:t>
            </a:r>
            <a:r>
              <a:rPr sz="2700" b="1" spc="-68" dirty="0">
                <a:solidFill>
                  <a:srgbClr val="FFFFFF"/>
                </a:solidFill>
                <a:latin typeface="Carlito"/>
                <a:cs typeface="Carlito"/>
              </a:rPr>
              <a:t> </a:t>
            </a:r>
            <a:r>
              <a:rPr sz="2700" b="1" spc="-15" dirty="0">
                <a:solidFill>
                  <a:srgbClr val="FFFFFF"/>
                </a:solidFill>
                <a:latin typeface="Carlito"/>
                <a:cs typeface="Carlito"/>
              </a:rPr>
              <a:t>deliverables</a:t>
            </a:r>
            <a:endParaRPr sz="2700">
              <a:latin typeface="Carlito"/>
              <a:cs typeface="Carlito"/>
            </a:endParaRPr>
          </a:p>
        </p:txBody>
      </p:sp>
      <p:sp>
        <p:nvSpPr>
          <p:cNvPr id="5" name="object 5"/>
          <p:cNvSpPr/>
          <p:nvPr/>
        </p:nvSpPr>
        <p:spPr>
          <a:xfrm>
            <a:off x="725232" y="4372545"/>
            <a:ext cx="5996940" cy="1019175"/>
          </a:xfrm>
          <a:custGeom>
            <a:avLst/>
            <a:gdLst/>
            <a:ahLst/>
            <a:cxnLst/>
            <a:rect l="l" t="t" r="r" b="b"/>
            <a:pathLst>
              <a:path w="3997960" h="679450">
                <a:moveTo>
                  <a:pt x="3884295" y="0"/>
                </a:moveTo>
                <a:lnTo>
                  <a:pt x="113156" y="0"/>
                </a:lnTo>
                <a:lnTo>
                  <a:pt x="69110" y="8893"/>
                </a:lnTo>
                <a:lnTo>
                  <a:pt x="33142" y="33146"/>
                </a:lnTo>
                <a:lnTo>
                  <a:pt x="8892" y="69115"/>
                </a:lnTo>
                <a:lnTo>
                  <a:pt x="0" y="113157"/>
                </a:lnTo>
                <a:lnTo>
                  <a:pt x="0" y="565785"/>
                </a:lnTo>
                <a:lnTo>
                  <a:pt x="8892" y="609826"/>
                </a:lnTo>
                <a:lnTo>
                  <a:pt x="33142" y="645795"/>
                </a:lnTo>
                <a:lnTo>
                  <a:pt x="69110" y="670048"/>
                </a:lnTo>
                <a:lnTo>
                  <a:pt x="113156" y="678942"/>
                </a:lnTo>
                <a:lnTo>
                  <a:pt x="3884295" y="678942"/>
                </a:lnTo>
                <a:lnTo>
                  <a:pt x="3928336" y="670048"/>
                </a:lnTo>
                <a:lnTo>
                  <a:pt x="3964304" y="645795"/>
                </a:lnTo>
                <a:lnTo>
                  <a:pt x="3988558" y="609826"/>
                </a:lnTo>
                <a:lnTo>
                  <a:pt x="3997452" y="565785"/>
                </a:lnTo>
                <a:lnTo>
                  <a:pt x="3997452" y="113157"/>
                </a:lnTo>
                <a:lnTo>
                  <a:pt x="3988558" y="69115"/>
                </a:lnTo>
                <a:lnTo>
                  <a:pt x="3964304" y="33147"/>
                </a:lnTo>
                <a:lnTo>
                  <a:pt x="3928336" y="8893"/>
                </a:lnTo>
                <a:lnTo>
                  <a:pt x="3884295" y="0"/>
                </a:lnTo>
                <a:close/>
              </a:path>
            </a:pathLst>
          </a:custGeom>
          <a:solidFill>
            <a:srgbClr val="374D81"/>
          </a:solidFill>
        </p:spPr>
        <p:txBody>
          <a:bodyPr wrap="square" lIns="0" tIns="0" rIns="0" bIns="0" rtlCol="0"/>
          <a:lstStyle/>
          <a:p>
            <a:endParaRPr sz="2700"/>
          </a:p>
        </p:txBody>
      </p:sp>
      <p:sp>
        <p:nvSpPr>
          <p:cNvPr id="6" name="object 6"/>
          <p:cNvSpPr txBox="1"/>
          <p:nvPr/>
        </p:nvSpPr>
        <p:spPr>
          <a:xfrm>
            <a:off x="1335024" y="4614671"/>
            <a:ext cx="4781550" cy="434734"/>
          </a:xfrm>
          <a:prstGeom prst="rect">
            <a:avLst/>
          </a:prstGeom>
        </p:spPr>
        <p:txBody>
          <a:bodyPr vert="horz" wrap="square" lIns="0" tIns="19050" rIns="0" bIns="0" rtlCol="0">
            <a:spAutoFit/>
          </a:bodyPr>
          <a:lstStyle/>
          <a:p>
            <a:pPr marL="19050">
              <a:spcBef>
                <a:spcPts val="150"/>
              </a:spcBef>
            </a:pPr>
            <a:r>
              <a:rPr sz="2700" b="1" spc="-15" dirty="0">
                <a:solidFill>
                  <a:srgbClr val="FFFFFF"/>
                </a:solidFill>
                <a:latin typeface="Carlito"/>
                <a:cs typeface="Carlito"/>
              </a:rPr>
              <a:t>Resources are </a:t>
            </a:r>
            <a:r>
              <a:rPr sz="2700" b="1" dirty="0">
                <a:solidFill>
                  <a:srgbClr val="FFFFFF"/>
                </a:solidFill>
                <a:latin typeface="Carlito"/>
                <a:cs typeface="Carlito"/>
              </a:rPr>
              <a:t>no </a:t>
            </a:r>
            <a:r>
              <a:rPr sz="2700" b="1" spc="-8" dirty="0">
                <a:solidFill>
                  <a:srgbClr val="FFFFFF"/>
                </a:solidFill>
                <a:latin typeface="Carlito"/>
                <a:cs typeface="Carlito"/>
              </a:rPr>
              <a:t>longer</a:t>
            </a:r>
            <a:r>
              <a:rPr sz="2700" b="1" spc="-120" dirty="0">
                <a:solidFill>
                  <a:srgbClr val="FFFFFF"/>
                </a:solidFill>
                <a:latin typeface="Carlito"/>
                <a:cs typeface="Carlito"/>
              </a:rPr>
              <a:t> </a:t>
            </a:r>
            <a:r>
              <a:rPr sz="2700" b="1" spc="-15" dirty="0">
                <a:solidFill>
                  <a:srgbClr val="FFFFFF"/>
                </a:solidFill>
                <a:latin typeface="Carlito"/>
                <a:cs typeface="Carlito"/>
              </a:rPr>
              <a:t>available</a:t>
            </a:r>
            <a:endParaRPr sz="2700">
              <a:latin typeface="Carlito"/>
              <a:cs typeface="Carlito"/>
            </a:endParaRPr>
          </a:p>
        </p:txBody>
      </p:sp>
      <p:sp>
        <p:nvSpPr>
          <p:cNvPr id="7" name="object 7"/>
          <p:cNvSpPr/>
          <p:nvPr/>
        </p:nvSpPr>
        <p:spPr>
          <a:xfrm>
            <a:off x="725232" y="6300788"/>
            <a:ext cx="5996940" cy="1019175"/>
          </a:xfrm>
          <a:custGeom>
            <a:avLst/>
            <a:gdLst/>
            <a:ahLst/>
            <a:cxnLst/>
            <a:rect l="l" t="t" r="r" b="b"/>
            <a:pathLst>
              <a:path w="3997960" h="679450">
                <a:moveTo>
                  <a:pt x="3884295" y="0"/>
                </a:moveTo>
                <a:lnTo>
                  <a:pt x="113156" y="0"/>
                </a:lnTo>
                <a:lnTo>
                  <a:pt x="69110" y="8893"/>
                </a:lnTo>
                <a:lnTo>
                  <a:pt x="33142" y="33146"/>
                </a:lnTo>
                <a:lnTo>
                  <a:pt x="8892" y="69115"/>
                </a:lnTo>
                <a:lnTo>
                  <a:pt x="0" y="113156"/>
                </a:lnTo>
                <a:lnTo>
                  <a:pt x="0" y="565785"/>
                </a:lnTo>
                <a:lnTo>
                  <a:pt x="8892" y="609826"/>
                </a:lnTo>
                <a:lnTo>
                  <a:pt x="33142" y="645795"/>
                </a:lnTo>
                <a:lnTo>
                  <a:pt x="69110" y="670048"/>
                </a:lnTo>
                <a:lnTo>
                  <a:pt x="113156" y="678942"/>
                </a:lnTo>
                <a:lnTo>
                  <a:pt x="3884295" y="678942"/>
                </a:lnTo>
                <a:lnTo>
                  <a:pt x="3928336" y="670048"/>
                </a:lnTo>
                <a:lnTo>
                  <a:pt x="3964304" y="645795"/>
                </a:lnTo>
                <a:lnTo>
                  <a:pt x="3988558" y="609826"/>
                </a:lnTo>
                <a:lnTo>
                  <a:pt x="3997452" y="565785"/>
                </a:lnTo>
                <a:lnTo>
                  <a:pt x="3997452" y="113156"/>
                </a:lnTo>
                <a:lnTo>
                  <a:pt x="3988558" y="69115"/>
                </a:lnTo>
                <a:lnTo>
                  <a:pt x="3964304" y="33146"/>
                </a:lnTo>
                <a:lnTo>
                  <a:pt x="3928336" y="8893"/>
                </a:lnTo>
                <a:lnTo>
                  <a:pt x="3884295" y="0"/>
                </a:lnTo>
                <a:close/>
              </a:path>
            </a:pathLst>
          </a:custGeom>
          <a:solidFill>
            <a:srgbClr val="586A85"/>
          </a:solidFill>
        </p:spPr>
        <p:txBody>
          <a:bodyPr wrap="square" lIns="0" tIns="0" rIns="0" bIns="0" rtlCol="0"/>
          <a:lstStyle/>
          <a:p>
            <a:endParaRPr sz="2700"/>
          </a:p>
        </p:txBody>
      </p:sp>
      <p:sp>
        <p:nvSpPr>
          <p:cNvPr id="8" name="object 8"/>
          <p:cNvSpPr txBox="1"/>
          <p:nvPr/>
        </p:nvSpPr>
        <p:spPr>
          <a:xfrm>
            <a:off x="2575559" y="6542533"/>
            <a:ext cx="2294573" cy="434734"/>
          </a:xfrm>
          <a:prstGeom prst="rect">
            <a:avLst/>
          </a:prstGeom>
        </p:spPr>
        <p:txBody>
          <a:bodyPr vert="horz" wrap="square" lIns="0" tIns="19050" rIns="0" bIns="0" rtlCol="0">
            <a:spAutoFit/>
          </a:bodyPr>
          <a:lstStyle/>
          <a:p>
            <a:pPr marL="19050">
              <a:spcBef>
                <a:spcPts val="150"/>
              </a:spcBef>
            </a:pPr>
            <a:r>
              <a:rPr sz="2700" b="1" spc="-8" dirty="0">
                <a:solidFill>
                  <a:srgbClr val="FFFFFF"/>
                </a:solidFill>
                <a:latin typeface="Carlito"/>
                <a:cs typeface="Carlito"/>
              </a:rPr>
              <a:t>Lessons</a:t>
            </a:r>
            <a:r>
              <a:rPr sz="2700" b="1" spc="-98" dirty="0">
                <a:solidFill>
                  <a:srgbClr val="FFFFFF"/>
                </a:solidFill>
                <a:latin typeface="Carlito"/>
                <a:cs typeface="Carlito"/>
              </a:rPr>
              <a:t> </a:t>
            </a:r>
            <a:r>
              <a:rPr sz="2700" b="1" spc="-8" dirty="0">
                <a:solidFill>
                  <a:srgbClr val="FFFFFF"/>
                </a:solidFill>
                <a:latin typeface="Carlito"/>
                <a:cs typeface="Carlito"/>
              </a:rPr>
              <a:t>learned</a:t>
            </a:r>
            <a:endParaRPr sz="2700">
              <a:latin typeface="Carlito"/>
              <a:cs typeface="Carlito"/>
            </a:endParaRPr>
          </a:p>
        </p:txBody>
      </p:sp>
      <p:sp>
        <p:nvSpPr>
          <p:cNvPr id="9" name="object 9"/>
          <p:cNvSpPr/>
          <p:nvPr/>
        </p:nvSpPr>
        <p:spPr>
          <a:xfrm>
            <a:off x="725232" y="8355902"/>
            <a:ext cx="5996940" cy="1019175"/>
          </a:xfrm>
          <a:custGeom>
            <a:avLst/>
            <a:gdLst/>
            <a:ahLst/>
            <a:cxnLst/>
            <a:rect l="l" t="t" r="r" b="b"/>
            <a:pathLst>
              <a:path w="3997960" h="679450">
                <a:moveTo>
                  <a:pt x="3884295" y="0"/>
                </a:moveTo>
                <a:lnTo>
                  <a:pt x="113156" y="0"/>
                </a:lnTo>
                <a:lnTo>
                  <a:pt x="69110" y="8892"/>
                </a:lnTo>
                <a:lnTo>
                  <a:pt x="33142" y="33142"/>
                </a:lnTo>
                <a:lnTo>
                  <a:pt x="8892" y="69110"/>
                </a:lnTo>
                <a:lnTo>
                  <a:pt x="0" y="113157"/>
                </a:lnTo>
                <a:lnTo>
                  <a:pt x="0" y="565785"/>
                </a:lnTo>
                <a:lnTo>
                  <a:pt x="8892" y="609831"/>
                </a:lnTo>
                <a:lnTo>
                  <a:pt x="33142" y="645799"/>
                </a:lnTo>
                <a:lnTo>
                  <a:pt x="69110" y="670049"/>
                </a:lnTo>
                <a:lnTo>
                  <a:pt x="113156" y="678942"/>
                </a:lnTo>
                <a:lnTo>
                  <a:pt x="3884295" y="678942"/>
                </a:lnTo>
                <a:lnTo>
                  <a:pt x="3928336" y="670049"/>
                </a:lnTo>
                <a:lnTo>
                  <a:pt x="3964304" y="645799"/>
                </a:lnTo>
                <a:lnTo>
                  <a:pt x="3988558" y="609831"/>
                </a:lnTo>
                <a:lnTo>
                  <a:pt x="3997452" y="565785"/>
                </a:lnTo>
                <a:lnTo>
                  <a:pt x="3997452" y="113157"/>
                </a:lnTo>
                <a:lnTo>
                  <a:pt x="3988558" y="69110"/>
                </a:lnTo>
                <a:lnTo>
                  <a:pt x="3964304" y="33142"/>
                </a:lnTo>
                <a:lnTo>
                  <a:pt x="3928336" y="8892"/>
                </a:lnTo>
                <a:lnTo>
                  <a:pt x="3884295" y="0"/>
                </a:lnTo>
                <a:close/>
              </a:path>
            </a:pathLst>
          </a:custGeom>
          <a:solidFill>
            <a:srgbClr val="3A4658"/>
          </a:solidFill>
        </p:spPr>
        <p:txBody>
          <a:bodyPr wrap="square" lIns="0" tIns="0" rIns="0" bIns="0" rtlCol="0"/>
          <a:lstStyle/>
          <a:p>
            <a:endParaRPr sz="2700"/>
          </a:p>
        </p:txBody>
      </p:sp>
      <p:sp>
        <p:nvSpPr>
          <p:cNvPr id="10" name="object 10"/>
          <p:cNvSpPr txBox="1"/>
          <p:nvPr/>
        </p:nvSpPr>
        <p:spPr>
          <a:xfrm>
            <a:off x="2461259" y="8598790"/>
            <a:ext cx="2526030" cy="434734"/>
          </a:xfrm>
          <a:prstGeom prst="rect">
            <a:avLst/>
          </a:prstGeom>
        </p:spPr>
        <p:txBody>
          <a:bodyPr vert="horz" wrap="square" lIns="0" tIns="19050" rIns="0" bIns="0" rtlCol="0">
            <a:spAutoFit/>
          </a:bodyPr>
          <a:lstStyle/>
          <a:p>
            <a:pPr marL="19050">
              <a:spcBef>
                <a:spcPts val="150"/>
              </a:spcBef>
            </a:pPr>
            <a:r>
              <a:rPr sz="2700" b="1" spc="-23" dirty="0">
                <a:solidFill>
                  <a:srgbClr val="FFFFFF"/>
                </a:solidFill>
                <a:latin typeface="Carlito"/>
                <a:cs typeface="Carlito"/>
              </a:rPr>
              <a:t>Celebrate</a:t>
            </a:r>
            <a:r>
              <a:rPr sz="2700" b="1" spc="-90" dirty="0">
                <a:solidFill>
                  <a:srgbClr val="FFFFFF"/>
                </a:solidFill>
                <a:latin typeface="Carlito"/>
                <a:cs typeface="Carlito"/>
              </a:rPr>
              <a:t> </a:t>
            </a:r>
            <a:r>
              <a:rPr sz="2700" b="1" spc="-8" dirty="0">
                <a:solidFill>
                  <a:srgbClr val="FFFFFF"/>
                </a:solidFill>
                <a:latin typeface="Carlito"/>
                <a:cs typeface="Carlito"/>
              </a:rPr>
              <a:t>success</a:t>
            </a:r>
            <a:endParaRPr sz="2700">
              <a:latin typeface="Carlito"/>
              <a:cs typeface="Carlito"/>
            </a:endParaRPr>
          </a:p>
        </p:txBody>
      </p:sp>
      <p:sp>
        <p:nvSpPr>
          <p:cNvPr id="11" name="object 11"/>
          <p:cNvSpPr/>
          <p:nvPr/>
        </p:nvSpPr>
        <p:spPr>
          <a:xfrm>
            <a:off x="7206135" y="2203705"/>
            <a:ext cx="1104765" cy="1221866"/>
          </a:xfrm>
          <a:prstGeom prst="rect">
            <a:avLst/>
          </a:prstGeom>
          <a:blipFill>
            <a:blip r:embed="rId2" cstate="print"/>
            <a:stretch>
              <a:fillRect/>
            </a:stretch>
          </a:blipFill>
        </p:spPr>
        <p:txBody>
          <a:bodyPr wrap="square" lIns="0" tIns="0" rIns="0" bIns="0" rtlCol="0"/>
          <a:lstStyle/>
          <a:p>
            <a:endParaRPr sz="2700"/>
          </a:p>
        </p:txBody>
      </p:sp>
      <p:sp>
        <p:nvSpPr>
          <p:cNvPr id="12" name="object 12"/>
          <p:cNvSpPr/>
          <p:nvPr/>
        </p:nvSpPr>
        <p:spPr>
          <a:xfrm>
            <a:off x="7168896" y="4153661"/>
            <a:ext cx="1265301" cy="1265300"/>
          </a:xfrm>
          <a:prstGeom prst="rect">
            <a:avLst/>
          </a:prstGeom>
          <a:blipFill>
            <a:blip r:embed="rId3" cstate="print"/>
            <a:stretch>
              <a:fillRect/>
            </a:stretch>
          </a:blipFill>
        </p:spPr>
        <p:txBody>
          <a:bodyPr wrap="square" lIns="0" tIns="0" rIns="0" bIns="0" rtlCol="0"/>
          <a:lstStyle/>
          <a:p>
            <a:endParaRPr sz="2700"/>
          </a:p>
        </p:txBody>
      </p:sp>
      <p:sp>
        <p:nvSpPr>
          <p:cNvPr id="13" name="object 13"/>
          <p:cNvSpPr/>
          <p:nvPr/>
        </p:nvSpPr>
        <p:spPr>
          <a:xfrm>
            <a:off x="7168896" y="6052185"/>
            <a:ext cx="1293876" cy="1371600"/>
          </a:xfrm>
          <a:prstGeom prst="rect">
            <a:avLst/>
          </a:prstGeom>
          <a:blipFill>
            <a:blip r:embed="rId4" cstate="print"/>
            <a:stretch>
              <a:fillRect/>
            </a:stretch>
          </a:blipFill>
        </p:spPr>
        <p:txBody>
          <a:bodyPr wrap="square" lIns="0" tIns="0" rIns="0" bIns="0" rtlCol="0"/>
          <a:lstStyle/>
          <a:p>
            <a:endParaRPr sz="2700"/>
          </a:p>
        </p:txBody>
      </p:sp>
      <p:sp>
        <p:nvSpPr>
          <p:cNvPr id="14" name="object 14"/>
          <p:cNvSpPr/>
          <p:nvPr/>
        </p:nvSpPr>
        <p:spPr>
          <a:xfrm>
            <a:off x="7168896" y="8235314"/>
            <a:ext cx="1407033" cy="1407033"/>
          </a:xfrm>
          <a:prstGeom prst="rect">
            <a:avLst/>
          </a:prstGeom>
          <a:blipFill>
            <a:blip r:embed="rId5" cstate="print"/>
            <a:stretch>
              <a:fillRect/>
            </a:stretch>
          </a:blipFill>
        </p:spPr>
        <p:txBody>
          <a:bodyPr wrap="square" lIns="0" tIns="0" rIns="0" bIns="0" rtlCol="0"/>
          <a:lstStyle/>
          <a:p>
            <a:endParaRPr sz="2700"/>
          </a:p>
        </p:txBody>
      </p:sp>
      <p:grpSp>
        <p:nvGrpSpPr>
          <p:cNvPr id="15" name="object 15"/>
          <p:cNvGrpSpPr/>
          <p:nvPr/>
        </p:nvGrpSpPr>
        <p:grpSpPr>
          <a:xfrm>
            <a:off x="4083940" y="186518"/>
            <a:ext cx="2448878" cy="2003108"/>
            <a:chOff x="2722626" y="124345"/>
            <a:chExt cx="1632585" cy="1335405"/>
          </a:xfrm>
        </p:grpSpPr>
        <p:sp>
          <p:nvSpPr>
            <p:cNvPr id="16" name="object 16"/>
            <p:cNvSpPr/>
            <p:nvPr/>
          </p:nvSpPr>
          <p:spPr>
            <a:xfrm>
              <a:off x="3710380" y="124345"/>
              <a:ext cx="644322" cy="796955"/>
            </a:xfrm>
            <a:prstGeom prst="rect">
              <a:avLst/>
            </a:prstGeom>
            <a:blipFill>
              <a:blip r:embed="rId6" cstate="print"/>
              <a:stretch>
                <a:fillRect/>
              </a:stretch>
            </a:blipFill>
          </p:spPr>
          <p:txBody>
            <a:bodyPr wrap="square" lIns="0" tIns="0" rIns="0" bIns="0" rtlCol="0"/>
            <a:lstStyle/>
            <a:p>
              <a:endParaRPr sz="2700"/>
            </a:p>
          </p:txBody>
        </p:sp>
        <p:sp>
          <p:nvSpPr>
            <p:cNvPr id="17" name="object 17"/>
            <p:cNvSpPr/>
            <p:nvPr/>
          </p:nvSpPr>
          <p:spPr>
            <a:xfrm>
              <a:off x="2722626" y="311657"/>
              <a:ext cx="1110234" cy="1147572"/>
            </a:xfrm>
            <a:prstGeom prst="rect">
              <a:avLst/>
            </a:prstGeom>
            <a:blipFill>
              <a:blip r:embed="rId7" cstate="print"/>
              <a:stretch>
                <a:fillRect/>
              </a:stretch>
            </a:blipFill>
          </p:spPr>
          <p:txBody>
            <a:bodyPr wrap="square" lIns="0" tIns="0" rIns="0" bIns="0" rtlCol="0"/>
            <a:lstStyle/>
            <a:p>
              <a:endParaRPr sz="2700"/>
            </a:p>
          </p:txBody>
        </p:sp>
      </p:grpSp>
      <p:sp>
        <p:nvSpPr>
          <p:cNvPr id="18" name="object 18"/>
          <p:cNvSpPr txBox="1"/>
          <p:nvPr/>
        </p:nvSpPr>
        <p:spPr>
          <a:xfrm>
            <a:off x="6580632" y="1002030"/>
            <a:ext cx="7178040" cy="573234"/>
          </a:xfrm>
          <a:prstGeom prst="rect">
            <a:avLst/>
          </a:prstGeom>
        </p:spPr>
        <p:txBody>
          <a:bodyPr vert="horz" wrap="square" lIns="0" tIns="19050" rIns="0" bIns="0" rtlCol="0">
            <a:spAutoFit/>
          </a:bodyPr>
          <a:lstStyle/>
          <a:p>
            <a:pPr marL="19050">
              <a:spcBef>
                <a:spcPts val="150"/>
              </a:spcBef>
            </a:pPr>
            <a:r>
              <a:rPr sz="3600" b="1" spc="-23" dirty="0">
                <a:solidFill>
                  <a:srgbClr val="0075B1"/>
                </a:solidFill>
                <a:latin typeface="Carlito"/>
                <a:cs typeface="Carlito"/>
              </a:rPr>
              <a:t>Why are </a:t>
            </a:r>
            <a:r>
              <a:rPr sz="3600" b="1" spc="-15" dirty="0">
                <a:solidFill>
                  <a:srgbClr val="0075B1"/>
                </a:solidFill>
                <a:latin typeface="Carlito"/>
                <a:cs typeface="Carlito"/>
              </a:rPr>
              <a:t>Closure </a:t>
            </a:r>
            <a:r>
              <a:rPr sz="3600" b="1" spc="-8" dirty="0">
                <a:solidFill>
                  <a:srgbClr val="0075B1"/>
                </a:solidFill>
                <a:latin typeface="Carlito"/>
                <a:cs typeface="Carlito"/>
              </a:rPr>
              <a:t>activities</a:t>
            </a:r>
            <a:r>
              <a:rPr sz="3600" b="1" spc="53" dirty="0">
                <a:solidFill>
                  <a:srgbClr val="0075B1"/>
                </a:solidFill>
                <a:latin typeface="Carlito"/>
                <a:cs typeface="Carlito"/>
              </a:rPr>
              <a:t> </a:t>
            </a:r>
            <a:r>
              <a:rPr sz="3600" b="1" spc="-15" dirty="0">
                <a:solidFill>
                  <a:srgbClr val="0075B1"/>
                </a:solidFill>
                <a:latin typeface="Carlito"/>
                <a:cs typeface="Carlito"/>
              </a:rPr>
              <a:t>important?</a:t>
            </a:r>
            <a:endParaRPr sz="3600">
              <a:latin typeface="Carlito"/>
              <a:cs typeface="Carlito"/>
            </a:endParaRPr>
          </a:p>
        </p:txBody>
      </p:sp>
      <p:sp>
        <p:nvSpPr>
          <p:cNvPr id="19" name="object 19"/>
          <p:cNvSpPr txBox="1"/>
          <p:nvPr/>
        </p:nvSpPr>
        <p:spPr>
          <a:xfrm>
            <a:off x="8881871" y="2139697"/>
            <a:ext cx="9104948" cy="1532471"/>
          </a:xfrm>
          <a:prstGeom prst="rect">
            <a:avLst/>
          </a:prstGeom>
        </p:spPr>
        <p:txBody>
          <a:bodyPr vert="horz" wrap="square" lIns="0" tIns="19050" rIns="0" bIns="0" rtlCol="0">
            <a:spAutoFit/>
          </a:bodyPr>
          <a:lstStyle/>
          <a:p>
            <a:pPr marL="271463" marR="7620" indent="-253365" algn="just">
              <a:spcBef>
                <a:spcPts val="150"/>
              </a:spcBef>
              <a:buSzPct val="116666"/>
              <a:buFont typeface="Arial"/>
              <a:buChar char="•"/>
              <a:tabLst>
                <a:tab pos="272415" algn="l"/>
              </a:tabLst>
            </a:pPr>
            <a:r>
              <a:rPr spc="-8" dirty="0">
                <a:solidFill>
                  <a:srgbClr val="0075B1"/>
                </a:solidFill>
                <a:latin typeface="Carlito"/>
                <a:cs typeface="Carlito"/>
              </a:rPr>
              <a:t>The </a:t>
            </a:r>
            <a:r>
              <a:rPr spc="-15" dirty="0">
                <a:solidFill>
                  <a:srgbClr val="0075B1"/>
                </a:solidFill>
                <a:latin typeface="Carlito"/>
                <a:cs typeface="Carlito"/>
              </a:rPr>
              <a:t>deliverables may </a:t>
            </a:r>
            <a:r>
              <a:rPr spc="-8" dirty="0">
                <a:solidFill>
                  <a:srgbClr val="0075B1"/>
                </a:solidFill>
                <a:latin typeface="Carlito"/>
                <a:cs typeface="Carlito"/>
              </a:rPr>
              <a:t>be completed, but </a:t>
            </a:r>
            <a:r>
              <a:rPr dirty="0">
                <a:solidFill>
                  <a:srgbClr val="0075B1"/>
                </a:solidFill>
                <a:latin typeface="Carlito"/>
                <a:cs typeface="Carlito"/>
              </a:rPr>
              <a:t>a </a:t>
            </a:r>
            <a:r>
              <a:rPr spc="-15" dirty="0">
                <a:solidFill>
                  <a:srgbClr val="0075B1"/>
                </a:solidFill>
                <a:latin typeface="Carlito"/>
                <a:cs typeface="Carlito"/>
              </a:rPr>
              <a:t>formal </a:t>
            </a:r>
            <a:r>
              <a:rPr spc="-8" dirty="0">
                <a:solidFill>
                  <a:srgbClr val="0075B1"/>
                </a:solidFill>
                <a:latin typeface="Carlito"/>
                <a:cs typeface="Carlito"/>
              </a:rPr>
              <a:t>acceptance </a:t>
            </a:r>
            <a:r>
              <a:rPr dirty="0">
                <a:solidFill>
                  <a:srgbClr val="0075B1"/>
                </a:solidFill>
                <a:latin typeface="Carlito"/>
                <a:cs typeface="Carlito"/>
              </a:rPr>
              <a:t>is </a:t>
            </a:r>
            <a:r>
              <a:rPr spc="-8" dirty="0">
                <a:solidFill>
                  <a:srgbClr val="0075B1"/>
                </a:solidFill>
                <a:latin typeface="Carlito"/>
                <a:cs typeface="Carlito"/>
              </a:rPr>
              <a:t>needed </a:t>
            </a:r>
            <a:r>
              <a:rPr spc="-15" dirty="0">
                <a:solidFill>
                  <a:srgbClr val="0075B1"/>
                </a:solidFill>
                <a:latin typeface="Carlito"/>
                <a:cs typeface="Carlito"/>
              </a:rPr>
              <a:t>to </a:t>
            </a:r>
            <a:r>
              <a:rPr spc="-8" dirty="0">
                <a:solidFill>
                  <a:srgbClr val="0075B1"/>
                </a:solidFill>
                <a:latin typeface="Carlito"/>
                <a:cs typeface="Carlito"/>
              </a:rPr>
              <a:t>close the </a:t>
            </a:r>
            <a:r>
              <a:rPr spc="-15" dirty="0">
                <a:solidFill>
                  <a:srgbClr val="0075B1"/>
                </a:solidFill>
                <a:latin typeface="Carlito"/>
                <a:cs typeface="Carlito"/>
              </a:rPr>
              <a:t>project  </a:t>
            </a:r>
            <a:r>
              <a:rPr spc="-23" dirty="0">
                <a:solidFill>
                  <a:srgbClr val="0075B1"/>
                </a:solidFill>
                <a:latin typeface="Carlito"/>
                <a:cs typeface="Carlito"/>
              </a:rPr>
              <a:t>effectively. </a:t>
            </a:r>
            <a:r>
              <a:rPr spc="-8" dirty="0">
                <a:solidFill>
                  <a:srgbClr val="0075B1"/>
                </a:solidFill>
                <a:latin typeface="Carlito"/>
                <a:cs typeface="Carlito"/>
              </a:rPr>
              <a:t>Note: During </a:t>
            </a:r>
            <a:r>
              <a:rPr dirty="0">
                <a:solidFill>
                  <a:srgbClr val="0075B1"/>
                </a:solidFill>
                <a:latin typeface="Carlito"/>
                <a:cs typeface="Carlito"/>
              </a:rPr>
              <a:t>the </a:t>
            </a:r>
            <a:r>
              <a:rPr spc="-8" dirty="0">
                <a:solidFill>
                  <a:srgbClr val="0075B1"/>
                </a:solidFill>
                <a:latin typeface="Carlito"/>
                <a:cs typeface="Carlito"/>
              </a:rPr>
              <a:t>kick-off meeting (or earlier), </a:t>
            </a:r>
            <a:r>
              <a:rPr dirty="0">
                <a:solidFill>
                  <a:srgbClr val="0075B1"/>
                </a:solidFill>
                <a:latin typeface="Carlito"/>
                <a:cs typeface="Carlito"/>
              </a:rPr>
              <a:t>the </a:t>
            </a:r>
            <a:r>
              <a:rPr spc="-8" dirty="0">
                <a:solidFill>
                  <a:srgbClr val="0075B1"/>
                </a:solidFill>
                <a:latin typeface="Carlito"/>
                <a:cs typeface="Carlito"/>
              </a:rPr>
              <a:t>sponsor and </a:t>
            </a:r>
            <a:r>
              <a:rPr spc="-15" dirty="0">
                <a:solidFill>
                  <a:srgbClr val="0075B1"/>
                </a:solidFill>
                <a:latin typeface="Carlito"/>
                <a:cs typeface="Carlito"/>
              </a:rPr>
              <a:t>stakeholders </a:t>
            </a:r>
            <a:r>
              <a:rPr spc="-23" dirty="0">
                <a:solidFill>
                  <a:srgbClr val="0075B1"/>
                </a:solidFill>
                <a:latin typeface="Carlito"/>
                <a:cs typeface="Carlito"/>
              </a:rPr>
              <a:t>have   </a:t>
            </a:r>
            <a:r>
              <a:rPr spc="-8" dirty="0">
                <a:solidFill>
                  <a:srgbClr val="0075B1"/>
                </a:solidFill>
                <a:latin typeface="Carlito"/>
                <a:cs typeface="Carlito"/>
              </a:rPr>
              <a:t>confirmed how </a:t>
            </a:r>
            <a:r>
              <a:rPr dirty="0">
                <a:solidFill>
                  <a:srgbClr val="0075B1"/>
                </a:solidFill>
                <a:latin typeface="Carlito"/>
                <a:cs typeface="Carlito"/>
              </a:rPr>
              <a:t>and who will </a:t>
            </a:r>
            <a:r>
              <a:rPr spc="-8" dirty="0">
                <a:solidFill>
                  <a:srgbClr val="0075B1"/>
                </a:solidFill>
                <a:latin typeface="Carlito"/>
                <a:cs typeface="Carlito"/>
              </a:rPr>
              <a:t>give </a:t>
            </a:r>
            <a:r>
              <a:rPr dirty="0">
                <a:solidFill>
                  <a:srgbClr val="0075B1"/>
                </a:solidFill>
                <a:latin typeface="Carlito"/>
                <a:cs typeface="Carlito"/>
              </a:rPr>
              <a:t>the </a:t>
            </a:r>
            <a:r>
              <a:rPr spc="-8" dirty="0">
                <a:solidFill>
                  <a:srgbClr val="0075B1"/>
                </a:solidFill>
                <a:latin typeface="Carlito"/>
                <a:cs typeface="Carlito"/>
              </a:rPr>
              <a:t>final</a:t>
            </a:r>
            <a:r>
              <a:rPr spc="8" dirty="0">
                <a:solidFill>
                  <a:srgbClr val="0075B1"/>
                </a:solidFill>
                <a:latin typeface="Carlito"/>
                <a:cs typeface="Carlito"/>
              </a:rPr>
              <a:t> </a:t>
            </a:r>
            <a:r>
              <a:rPr spc="-15" dirty="0">
                <a:solidFill>
                  <a:srgbClr val="0075B1"/>
                </a:solidFill>
                <a:latin typeface="Carlito"/>
                <a:cs typeface="Carlito"/>
              </a:rPr>
              <a:t>approval</a:t>
            </a:r>
            <a:endParaRPr>
              <a:latin typeface="Carlito"/>
              <a:cs typeface="Carlito"/>
            </a:endParaRPr>
          </a:p>
          <a:p>
            <a:pPr marL="271463" indent="-253365" algn="just">
              <a:spcBef>
                <a:spcPts val="450"/>
              </a:spcBef>
              <a:buSzPct val="116666"/>
              <a:buFont typeface="Arial"/>
              <a:buChar char="•"/>
              <a:tabLst>
                <a:tab pos="272415" algn="l"/>
              </a:tabLst>
            </a:pPr>
            <a:r>
              <a:rPr dirty="0">
                <a:solidFill>
                  <a:srgbClr val="0075B1"/>
                </a:solidFill>
                <a:latin typeface="Carlito"/>
                <a:cs typeface="Carlito"/>
              </a:rPr>
              <a:t>All </a:t>
            </a:r>
            <a:r>
              <a:rPr spc="-15" dirty="0">
                <a:solidFill>
                  <a:srgbClr val="0075B1"/>
                </a:solidFill>
                <a:latin typeface="Carlito"/>
                <a:cs typeface="Carlito"/>
              </a:rPr>
              <a:t>contractual </a:t>
            </a:r>
            <a:r>
              <a:rPr spc="-8" dirty="0">
                <a:solidFill>
                  <a:srgbClr val="0075B1"/>
                </a:solidFill>
                <a:latin typeface="Carlito"/>
                <a:cs typeface="Carlito"/>
              </a:rPr>
              <a:t>agreements (made </a:t>
            </a:r>
            <a:r>
              <a:rPr spc="-15" dirty="0">
                <a:solidFill>
                  <a:srgbClr val="0075B1"/>
                </a:solidFill>
                <a:latin typeface="Carlito"/>
                <a:cs typeface="Carlito"/>
              </a:rPr>
              <a:t>at </a:t>
            </a:r>
            <a:r>
              <a:rPr dirty="0">
                <a:solidFill>
                  <a:srgbClr val="0075B1"/>
                </a:solidFill>
                <a:latin typeface="Carlito"/>
                <a:cs typeface="Carlito"/>
              </a:rPr>
              <a:t>the </a:t>
            </a:r>
            <a:r>
              <a:rPr spc="-8" dirty="0">
                <a:solidFill>
                  <a:srgbClr val="0075B1"/>
                </a:solidFill>
                <a:latin typeface="Carlito"/>
                <a:cs typeface="Carlito"/>
              </a:rPr>
              <a:t>beginning of </a:t>
            </a:r>
            <a:r>
              <a:rPr dirty="0">
                <a:solidFill>
                  <a:srgbClr val="0075B1"/>
                </a:solidFill>
                <a:latin typeface="Carlito"/>
                <a:cs typeface="Carlito"/>
              </a:rPr>
              <a:t>the </a:t>
            </a:r>
            <a:r>
              <a:rPr spc="-15" dirty="0">
                <a:solidFill>
                  <a:srgbClr val="0075B1"/>
                </a:solidFill>
                <a:latin typeface="Carlito"/>
                <a:cs typeface="Carlito"/>
              </a:rPr>
              <a:t>project) </a:t>
            </a:r>
            <a:r>
              <a:rPr spc="-8" dirty="0">
                <a:solidFill>
                  <a:srgbClr val="0075B1"/>
                </a:solidFill>
                <a:latin typeface="Carlito"/>
                <a:cs typeface="Carlito"/>
              </a:rPr>
              <a:t>need </a:t>
            </a:r>
            <a:r>
              <a:rPr spc="-15" dirty="0">
                <a:solidFill>
                  <a:srgbClr val="0075B1"/>
                </a:solidFill>
                <a:latin typeface="Carlito"/>
                <a:cs typeface="Carlito"/>
              </a:rPr>
              <a:t>to </a:t>
            </a:r>
            <a:r>
              <a:rPr spc="-8" dirty="0">
                <a:solidFill>
                  <a:srgbClr val="0075B1"/>
                </a:solidFill>
                <a:latin typeface="Carlito"/>
                <a:cs typeface="Carlito"/>
              </a:rPr>
              <a:t>be</a:t>
            </a:r>
            <a:r>
              <a:rPr spc="98" dirty="0">
                <a:solidFill>
                  <a:srgbClr val="0075B1"/>
                </a:solidFill>
                <a:latin typeface="Carlito"/>
                <a:cs typeface="Carlito"/>
              </a:rPr>
              <a:t> </a:t>
            </a:r>
            <a:r>
              <a:rPr dirty="0">
                <a:solidFill>
                  <a:srgbClr val="0075B1"/>
                </a:solidFill>
                <a:latin typeface="Carlito"/>
                <a:cs typeface="Carlito"/>
              </a:rPr>
              <a:t>closed</a:t>
            </a:r>
            <a:endParaRPr>
              <a:latin typeface="Carlito"/>
              <a:cs typeface="Carlito"/>
            </a:endParaRPr>
          </a:p>
          <a:p>
            <a:pPr marL="271463" indent="-253365" algn="just">
              <a:spcBef>
                <a:spcPts val="450"/>
              </a:spcBef>
              <a:buSzPct val="116666"/>
              <a:buFont typeface="Arial"/>
              <a:buChar char="•"/>
              <a:tabLst>
                <a:tab pos="272415" algn="l"/>
              </a:tabLst>
            </a:pPr>
            <a:r>
              <a:rPr dirty="0">
                <a:solidFill>
                  <a:srgbClr val="0075B1"/>
                </a:solidFill>
                <a:latin typeface="Carlito"/>
                <a:cs typeface="Carlito"/>
              </a:rPr>
              <a:t>All </a:t>
            </a:r>
            <a:r>
              <a:rPr spc="-8" dirty="0">
                <a:solidFill>
                  <a:srgbClr val="0075B1"/>
                </a:solidFill>
                <a:latin typeface="Carlito"/>
                <a:cs typeface="Carlito"/>
              </a:rPr>
              <a:t>outstanding payments need </a:t>
            </a:r>
            <a:r>
              <a:rPr spc="-15" dirty="0">
                <a:solidFill>
                  <a:srgbClr val="0075B1"/>
                </a:solidFill>
                <a:latin typeface="Carlito"/>
                <a:cs typeface="Carlito"/>
              </a:rPr>
              <a:t>to </a:t>
            </a:r>
            <a:r>
              <a:rPr spc="-8" dirty="0">
                <a:solidFill>
                  <a:srgbClr val="0075B1"/>
                </a:solidFill>
                <a:latin typeface="Carlito"/>
                <a:cs typeface="Carlito"/>
              </a:rPr>
              <a:t>be</a:t>
            </a:r>
            <a:r>
              <a:rPr dirty="0">
                <a:solidFill>
                  <a:srgbClr val="0075B1"/>
                </a:solidFill>
                <a:latin typeface="Carlito"/>
                <a:cs typeface="Carlito"/>
              </a:rPr>
              <a:t> </a:t>
            </a:r>
            <a:r>
              <a:rPr spc="-15" dirty="0">
                <a:solidFill>
                  <a:srgbClr val="0075B1"/>
                </a:solidFill>
                <a:latin typeface="Carlito"/>
                <a:cs typeface="Carlito"/>
              </a:rPr>
              <a:t>finalized</a:t>
            </a:r>
            <a:endParaRPr>
              <a:latin typeface="Carlito"/>
              <a:cs typeface="Carlito"/>
            </a:endParaRPr>
          </a:p>
        </p:txBody>
      </p:sp>
      <p:sp>
        <p:nvSpPr>
          <p:cNvPr id="20" name="object 20"/>
          <p:cNvSpPr/>
          <p:nvPr/>
        </p:nvSpPr>
        <p:spPr>
          <a:xfrm>
            <a:off x="4320541" y="3946778"/>
            <a:ext cx="8756333" cy="0"/>
          </a:xfrm>
          <a:custGeom>
            <a:avLst/>
            <a:gdLst/>
            <a:ahLst/>
            <a:cxnLst/>
            <a:rect l="l" t="t" r="r" b="b"/>
            <a:pathLst>
              <a:path w="5837555">
                <a:moveTo>
                  <a:pt x="5837046" y="0"/>
                </a:moveTo>
                <a:lnTo>
                  <a:pt x="0" y="0"/>
                </a:lnTo>
              </a:path>
            </a:pathLst>
          </a:custGeom>
          <a:ln w="6350">
            <a:solidFill>
              <a:srgbClr val="DD8987"/>
            </a:solidFill>
            <a:prstDash val="sysDash"/>
          </a:ln>
        </p:spPr>
        <p:txBody>
          <a:bodyPr wrap="square" lIns="0" tIns="0" rIns="0" bIns="0" rtlCol="0"/>
          <a:lstStyle/>
          <a:p>
            <a:endParaRPr sz="2700"/>
          </a:p>
        </p:txBody>
      </p:sp>
      <p:sp>
        <p:nvSpPr>
          <p:cNvPr id="21" name="object 21"/>
          <p:cNvSpPr txBox="1"/>
          <p:nvPr/>
        </p:nvSpPr>
        <p:spPr>
          <a:xfrm>
            <a:off x="8902826" y="4232910"/>
            <a:ext cx="9104948" cy="1255472"/>
          </a:xfrm>
          <a:prstGeom prst="rect">
            <a:avLst/>
          </a:prstGeom>
        </p:spPr>
        <p:txBody>
          <a:bodyPr vert="horz" wrap="square" lIns="0" tIns="19050" rIns="0" bIns="0" rtlCol="0">
            <a:spAutoFit/>
          </a:bodyPr>
          <a:lstStyle/>
          <a:p>
            <a:pPr marL="271463" marR="7620" indent="-253365">
              <a:spcBef>
                <a:spcPts val="150"/>
              </a:spcBef>
              <a:buSzPct val="116666"/>
              <a:buFont typeface="Arial"/>
              <a:buChar char="•"/>
              <a:tabLst>
                <a:tab pos="272415" algn="l"/>
              </a:tabLst>
            </a:pPr>
            <a:r>
              <a:rPr spc="-8" dirty="0">
                <a:solidFill>
                  <a:srgbClr val="0075B1"/>
                </a:solidFill>
                <a:latin typeface="Carlito"/>
                <a:cs typeface="Carlito"/>
              </a:rPr>
              <a:t>Projects </a:t>
            </a:r>
            <a:r>
              <a:rPr spc="-15" dirty="0">
                <a:solidFill>
                  <a:srgbClr val="0075B1"/>
                </a:solidFill>
                <a:latin typeface="Carlito"/>
                <a:cs typeface="Carlito"/>
              </a:rPr>
              <a:t>are </a:t>
            </a:r>
            <a:r>
              <a:rPr u="sng" spc="-8" dirty="0">
                <a:solidFill>
                  <a:srgbClr val="0075B1"/>
                </a:solidFill>
                <a:uFill>
                  <a:solidFill>
                    <a:srgbClr val="0075B1"/>
                  </a:solidFill>
                </a:uFill>
                <a:latin typeface="Carlito"/>
                <a:cs typeface="Carlito"/>
              </a:rPr>
              <a:t>temporary</a:t>
            </a:r>
            <a:r>
              <a:rPr spc="-8" dirty="0">
                <a:solidFill>
                  <a:srgbClr val="0075B1"/>
                </a:solidFill>
                <a:latin typeface="Carlito"/>
                <a:cs typeface="Carlito"/>
              </a:rPr>
              <a:t> initiatives. The </a:t>
            </a:r>
            <a:r>
              <a:rPr spc="-15" dirty="0">
                <a:solidFill>
                  <a:srgbClr val="0075B1"/>
                </a:solidFill>
                <a:latin typeface="Carlito"/>
                <a:cs typeface="Carlito"/>
              </a:rPr>
              <a:t>project </a:t>
            </a:r>
            <a:r>
              <a:rPr spc="-8" dirty="0">
                <a:solidFill>
                  <a:srgbClr val="0075B1"/>
                </a:solidFill>
                <a:latin typeface="Carlito"/>
                <a:cs typeface="Carlito"/>
              </a:rPr>
              <a:t>team can now be released </a:t>
            </a:r>
            <a:r>
              <a:rPr dirty="0">
                <a:solidFill>
                  <a:srgbClr val="0075B1"/>
                </a:solidFill>
                <a:latin typeface="Carlito"/>
                <a:cs typeface="Carlito"/>
              </a:rPr>
              <a:t>as </a:t>
            </a:r>
            <a:r>
              <a:rPr spc="-8" dirty="0">
                <a:solidFill>
                  <a:srgbClr val="0075B1"/>
                </a:solidFill>
                <a:latin typeface="Carlito"/>
                <a:cs typeface="Carlito"/>
              </a:rPr>
              <a:t>their  responsibilities </a:t>
            </a:r>
            <a:r>
              <a:rPr spc="-15" dirty="0">
                <a:solidFill>
                  <a:srgbClr val="0075B1"/>
                </a:solidFill>
                <a:latin typeface="Carlito"/>
                <a:cs typeface="Carlito"/>
              </a:rPr>
              <a:t>for </a:t>
            </a:r>
            <a:r>
              <a:rPr dirty="0">
                <a:solidFill>
                  <a:srgbClr val="0075B1"/>
                </a:solidFill>
                <a:latin typeface="Carlito"/>
                <a:cs typeface="Carlito"/>
              </a:rPr>
              <a:t>the </a:t>
            </a:r>
            <a:r>
              <a:rPr spc="-15" dirty="0">
                <a:solidFill>
                  <a:srgbClr val="0075B1"/>
                </a:solidFill>
                <a:latin typeface="Carlito"/>
                <a:cs typeface="Carlito"/>
              </a:rPr>
              <a:t>project tasks are </a:t>
            </a:r>
            <a:r>
              <a:rPr spc="-8" dirty="0">
                <a:solidFill>
                  <a:srgbClr val="0075B1"/>
                </a:solidFill>
                <a:latin typeface="Carlito"/>
                <a:cs typeface="Carlito"/>
              </a:rPr>
              <a:t>now</a:t>
            </a:r>
            <a:r>
              <a:rPr spc="90" dirty="0">
                <a:solidFill>
                  <a:srgbClr val="0075B1"/>
                </a:solidFill>
                <a:latin typeface="Carlito"/>
                <a:cs typeface="Carlito"/>
              </a:rPr>
              <a:t> </a:t>
            </a:r>
            <a:r>
              <a:rPr spc="-15" dirty="0">
                <a:solidFill>
                  <a:srgbClr val="0075B1"/>
                </a:solidFill>
                <a:latin typeface="Carlito"/>
                <a:cs typeface="Carlito"/>
              </a:rPr>
              <a:t>over</a:t>
            </a:r>
            <a:endParaRPr>
              <a:latin typeface="Carlito"/>
              <a:cs typeface="Carlito"/>
            </a:endParaRPr>
          </a:p>
          <a:p>
            <a:pPr marL="271463" indent="-253365">
              <a:spcBef>
                <a:spcPts val="450"/>
              </a:spcBef>
              <a:buSzPct val="116666"/>
              <a:buFont typeface="Arial"/>
              <a:buChar char="•"/>
              <a:tabLst>
                <a:tab pos="272415" algn="l"/>
              </a:tabLst>
            </a:pPr>
            <a:r>
              <a:rPr spc="-8" dirty="0">
                <a:solidFill>
                  <a:srgbClr val="0075B1"/>
                </a:solidFill>
                <a:latin typeface="Carlito"/>
                <a:cs typeface="Carlito"/>
              </a:rPr>
              <a:t>This </a:t>
            </a:r>
            <a:r>
              <a:rPr dirty="0">
                <a:solidFill>
                  <a:srgbClr val="0075B1"/>
                </a:solidFill>
                <a:latin typeface="Carlito"/>
                <a:cs typeface="Carlito"/>
              </a:rPr>
              <a:t>includes the </a:t>
            </a:r>
            <a:r>
              <a:rPr spc="-15" dirty="0">
                <a:solidFill>
                  <a:srgbClr val="0075B1"/>
                </a:solidFill>
                <a:latin typeface="Carlito"/>
                <a:cs typeface="Carlito"/>
              </a:rPr>
              <a:t>Project</a:t>
            </a:r>
            <a:r>
              <a:rPr spc="8" dirty="0">
                <a:solidFill>
                  <a:srgbClr val="0075B1"/>
                </a:solidFill>
                <a:latin typeface="Carlito"/>
                <a:cs typeface="Carlito"/>
              </a:rPr>
              <a:t> </a:t>
            </a:r>
            <a:r>
              <a:rPr spc="-8" dirty="0">
                <a:solidFill>
                  <a:srgbClr val="0075B1"/>
                </a:solidFill>
                <a:latin typeface="Carlito"/>
                <a:cs typeface="Carlito"/>
              </a:rPr>
              <a:t>Manager</a:t>
            </a:r>
            <a:endParaRPr>
              <a:latin typeface="Carlito"/>
              <a:cs typeface="Carlito"/>
            </a:endParaRPr>
          </a:p>
          <a:p>
            <a:pPr marL="271463" indent="-253365">
              <a:spcBef>
                <a:spcPts val="450"/>
              </a:spcBef>
              <a:buSzPct val="116666"/>
              <a:buFont typeface="Arial"/>
              <a:buChar char="•"/>
              <a:tabLst>
                <a:tab pos="272415" algn="l"/>
              </a:tabLst>
            </a:pPr>
            <a:r>
              <a:rPr spc="-15" dirty="0">
                <a:solidFill>
                  <a:srgbClr val="0075B1"/>
                </a:solidFill>
                <a:latin typeface="Carlito"/>
                <a:cs typeface="Carlito"/>
              </a:rPr>
              <a:t>Formal </a:t>
            </a:r>
            <a:r>
              <a:rPr spc="-8" dirty="0">
                <a:solidFill>
                  <a:srgbClr val="0075B1"/>
                </a:solidFill>
                <a:latin typeface="Carlito"/>
                <a:cs typeface="Carlito"/>
              </a:rPr>
              <a:t>communication has </a:t>
            </a:r>
            <a:r>
              <a:rPr spc="-15" dirty="0">
                <a:solidFill>
                  <a:srgbClr val="0075B1"/>
                </a:solidFill>
                <a:latin typeface="Carlito"/>
                <a:cs typeface="Carlito"/>
              </a:rPr>
              <a:t>to </a:t>
            </a:r>
            <a:r>
              <a:rPr spc="-8" dirty="0">
                <a:solidFill>
                  <a:srgbClr val="0075B1"/>
                </a:solidFill>
                <a:latin typeface="Carlito"/>
                <a:cs typeface="Carlito"/>
              </a:rPr>
              <a:t>be done by </a:t>
            </a:r>
            <a:r>
              <a:rPr dirty="0">
                <a:solidFill>
                  <a:srgbClr val="0075B1"/>
                </a:solidFill>
                <a:latin typeface="Carlito"/>
                <a:cs typeface="Carlito"/>
              </a:rPr>
              <a:t>the </a:t>
            </a:r>
            <a:r>
              <a:rPr spc="-8" dirty="0">
                <a:solidFill>
                  <a:srgbClr val="0075B1"/>
                </a:solidFill>
                <a:latin typeface="Carlito"/>
                <a:cs typeface="Carlito"/>
              </a:rPr>
              <a:t>PM that </a:t>
            </a:r>
            <a:r>
              <a:rPr dirty="0">
                <a:solidFill>
                  <a:srgbClr val="0075B1"/>
                </a:solidFill>
                <a:latin typeface="Carlito"/>
                <a:cs typeface="Carlito"/>
              </a:rPr>
              <a:t>the </a:t>
            </a:r>
            <a:r>
              <a:rPr spc="-15" dirty="0">
                <a:solidFill>
                  <a:srgbClr val="0075B1"/>
                </a:solidFill>
                <a:latin typeface="Carlito"/>
                <a:cs typeface="Carlito"/>
              </a:rPr>
              <a:t>project </a:t>
            </a:r>
            <a:r>
              <a:rPr dirty="0">
                <a:solidFill>
                  <a:srgbClr val="0075B1"/>
                </a:solidFill>
                <a:latin typeface="Carlito"/>
                <a:cs typeface="Carlito"/>
              </a:rPr>
              <a:t>is</a:t>
            </a:r>
            <a:r>
              <a:rPr spc="113" dirty="0">
                <a:solidFill>
                  <a:srgbClr val="0075B1"/>
                </a:solidFill>
                <a:latin typeface="Carlito"/>
                <a:cs typeface="Carlito"/>
              </a:rPr>
              <a:t> </a:t>
            </a:r>
            <a:r>
              <a:rPr spc="-15" dirty="0">
                <a:solidFill>
                  <a:srgbClr val="0075B1"/>
                </a:solidFill>
                <a:latin typeface="Carlito"/>
                <a:cs typeface="Carlito"/>
              </a:rPr>
              <a:t>over</a:t>
            </a:r>
            <a:endParaRPr>
              <a:latin typeface="Carlito"/>
              <a:cs typeface="Carlito"/>
            </a:endParaRPr>
          </a:p>
        </p:txBody>
      </p:sp>
      <p:sp>
        <p:nvSpPr>
          <p:cNvPr id="22" name="object 22"/>
          <p:cNvSpPr/>
          <p:nvPr/>
        </p:nvSpPr>
        <p:spPr>
          <a:xfrm>
            <a:off x="4320541" y="5752719"/>
            <a:ext cx="8756333" cy="0"/>
          </a:xfrm>
          <a:custGeom>
            <a:avLst/>
            <a:gdLst/>
            <a:ahLst/>
            <a:cxnLst/>
            <a:rect l="l" t="t" r="r" b="b"/>
            <a:pathLst>
              <a:path w="5837555">
                <a:moveTo>
                  <a:pt x="5837046" y="0"/>
                </a:moveTo>
                <a:lnTo>
                  <a:pt x="0" y="0"/>
                </a:lnTo>
              </a:path>
            </a:pathLst>
          </a:custGeom>
          <a:ln w="6350">
            <a:solidFill>
              <a:srgbClr val="DD8987"/>
            </a:solidFill>
            <a:prstDash val="sysDash"/>
          </a:ln>
        </p:spPr>
        <p:txBody>
          <a:bodyPr wrap="square" lIns="0" tIns="0" rIns="0" bIns="0" rtlCol="0"/>
          <a:lstStyle/>
          <a:p>
            <a:endParaRPr sz="2700"/>
          </a:p>
        </p:txBody>
      </p:sp>
      <p:sp>
        <p:nvSpPr>
          <p:cNvPr id="23" name="object 23"/>
          <p:cNvSpPr txBox="1"/>
          <p:nvPr/>
        </p:nvSpPr>
        <p:spPr>
          <a:xfrm>
            <a:off x="8881871" y="5973317"/>
            <a:ext cx="9104948" cy="1873590"/>
          </a:xfrm>
          <a:prstGeom prst="rect">
            <a:avLst/>
          </a:prstGeom>
        </p:spPr>
        <p:txBody>
          <a:bodyPr vert="horz" wrap="square" lIns="0" tIns="19050" rIns="0" bIns="0" rtlCol="0">
            <a:spAutoFit/>
          </a:bodyPr>
          <a:lstStyle/>
          <a:p>
            <a:pPr marL="271463" marR="7620" indent="-253365">
              <a:spcBef>
                <a:spcPts val="150"/>
              </a:spcBef>
              <a:buSzPct val="116666"/>
              <a:buFont typeface="Arial"/>
              <a:buChar char="•"/>
              <a:tabLst>
                <a:tab pos="272415" algn="l"/>
              </a:tabLst>
            </a:pPr>
            <a:r>
              <a:rPr spc="-8" dirty="0">
                <a:solidFill>
                  <a:srgbClr val="0075B1"/>
                </a:solidFill>
                <a:latin typeface="Carlito"/>
                <a:cs typeface="Carlito"/>
              </a:rPr>
              <a:t>Projects </a:t>
            </a:r>
            <a:r>
              <a:rPr spc="-15" dirty="0">
                <a:solidFill>
                  <a:srgbClr val="0075B1"/>
                </a:solidFill>
                <a:latin typeface="Carlito"/>
                <a:cs typeface="Carlito"/>
              </a:rPr>
              <a:t>are </a:t>
            </a:r>
            <a:r>
              <a:rPr u="sng" spc="-8" dirty="0">
                <a:solidFill>
                  <a:srgbClr val="0075B1"/>
                </a:solidFill>
                <a:uFill>
                  <a:solidFill>
                    <a:srgbClr val="0075B1"/>
                  </a:solidFill>
                </a:uFill>
                <a:latin typeface="Carlito"/>
                <a:cs typeface="Carlito"/>
              </a:rPr>
              <a:t>unique</a:t>
            </a:r>
            <a:r>
              <a:rPr spc="-8" dirty="0">
                <a:solidFill>
                  <a:srgbClr val="0075B1"/>
                </a:solidFill>
                <a:latin typeface="Carlito"/>
                <a:cs typeface="Carlito"/>
              </a:rPr>
              <a:t>. The </a:t>
            </a:r>
            <a:r>
              <a:rPr spc="-15" dirty="0">
                <a:solidFill>
                  <a:srgbClr val="0075B1"/>
                </a:solidFill>
                <a:latin typeface="Carlito"/>
                <a:cs typeface="Carlito"/>
              </a:rPr>
              <a:t>product, </a:t>
            </a:r>
            <a:r>
              <a:rPr spc="-8" dirty="0">
                <a:solidFill>
                  <a:srgbClr val="0075B1"/>
                </a:solidFill>
                <a:latin typeface="Carlito"/>
                <a:cs typeface="Carlito"/>
              </a:rPr>
              <a:t>work, and/or combination of people, circumstances and  </a:t>
            </a:r>
            <a:r>
              <a:rPr spc="-15" dirty="0">
                <a:solidFill>
                  <a:srgbClr val="0075B1"/>
                </a:solidFill>
                <a:latin typeface="Carlito"/>
                <a:cs typeface="Carlito"/>
              </a:rPr>
              <a:t>problems encountered always </a:t>
            </a:r>
            <a:r>
              <a:rPr spc="-8" dirty="0">
                <a:solidFill>
                  <a:srgbClr val="0075B1"/>
                </a:solidFill>
                <a:latin typeface="Carlito"/>
                <a:cs typeface="Carlito"/>
              </a:rPr>
              <a:t>bring something</a:t>
            </a:r>
            <a:r>
              <a:rPr spc="15" dirty="0">
                <a:solidFill>
                  <a:srgbClr val="0075B1"/>
                </a:solidFill>
                <a:latin typeface="Carlito"/>
                <a:cs typeface="Carlito"/>
              </a:rPr>
              <a:t> </a:t>
            </a:r>
            <a:r>
              <a:rPr spc="-8" dirty="0">
                <a:solidFill>
                  <a:srgbClr val="0075B1"/>
                </a:solidFill>
                <a:latin typeface="Carlito"/>
                <a:cs typeface="Carlito"/>
              </a:rPr>
              <a:t>new</a:t>
            </a:r>
            <a:endParaRPr>
              <a:latin typeface="Carlito"/>
              <a:cs typeface="Carlito"/>
            </a:endParaRPr>
          </a:p>
          <a:p>
            <a:pPr marL="271463" indent="-253365">
              <a:spcBef>
                <a:spcPts val="450"/>
              </a:spcBef>
              <a:buSzPct val="116666"/>
              <a:buFont typeface="Arial"/>
              <a:buChar char="•"/>
              <a:tabLst>
                <a:tab pos="272415" algn="l"/>
              </a:tabLst>
            </a:pPr>
            <a:r>
              <a:rPr spc="-8" dirty="0">
                <a:solidFill>
                  <a:srgbClr val="0075B1"/>
                </a:solidFill>
                <a:latin typeface="Carlito"/>
                <a:cs typeface="Carlito"/>
              </a:rPr>
              <a:t>The PM has </a:t>
            </a:r>
            <a:r>
              <a:rPr spc="-15" dirty="0">
                <a:solidFill>
                  <a:srgbClr val="0075B1"/>
                </a:solidFill>
                <a:latin typeface="Carlito"/>
                <a:cs typeface="Carlito"/>
              </a:rPr>
              <a:t>to </a:t>
            </a:r>
            <a:r>
              <a:rPr spc="-23" dirty="0">
                <a:solidFill>
                  <a:srgbClr val="0075B1"/>
                </a:solidFill>
                <a:latin typeface="Carlito"/>
                <a:cs typeface="Carlito"/>
              </a:rPr>
              <a:t>organize </a:t>
            </a:r>
            <a:r>
              <a:rPr dirty="0">
                <a:solidFill>
                  <a:srgbClr val="0075B1"/>
                </a:solidFill>
                <a:latin typeface="Carlito"/>
                <a:cs typeface="Carlito"/>
              </a:rPr>
              <a:t>a meeting </a:t>
            </a:r>
            <a:r>
              <a:rPr spc="-8" dirty="0">
                <a:solidFill>
                  <a:srgbClr val="0075B1"/>
                </a:solidFill>
                <a:latin typeface="Carlito"/>
                <a:cs typeface="Carlito"/>
              </a:rPr>
              <a:t>with </a:t>
            </a:r>
            <a:r>
              <a:rPr dirty="0">
                <a:solidFill>
                  <a:srgbClr val="0075B1"/>
                </a:solidFill>
                <a:latin typeface="Carlito"/>
                <a:cs typeface="Carlito"/>
              </a:rPr>
              <a:t>all </a:t>
            </a:r>
            <a:r>
              <a:rPr spc="-23" dirty="0">
                <a:solidFill>
                  <a:srgbClr val="0075B1"/>
                </a:solidFill>
                <a:latin typeface="Carlito"/>
                <a:cs typeface="Carlito"/>
              </a:rPr>
              <a:t>key </a:t>
            </a:r>
            <a:r>
              <a:rPr spc="-15" dirty="0">
                <a:solidFill>
                  <a:srgbClr val="0075B1"/>
                </a:solidFill>
                <a:latin typeface="Carlito"/>
                <a:cs typeface="Carlito"/>
              </a:rPr>
              <a:t>stakeholders to</a:t>
            </a:r>
            <a:r>
              <a:rPr spc="105" dirty="0">
                <a:solidFill>
                  <a:srgbClr val="0075B1"/>
                </a:solidFill>
                <a:latin typeface="Carlito"/>
                <a:cs typeface="Carlito"/>
              </a:rPr>
              <a:t> </a:t>
            </a:r>
            <a:r>
              <a:rPr spc="-8" dirty="0">
                <a:solidFill>
                  <a:srgbClr val="0075B1"/>
                </a:solidFill>
                <a:latin typeface="Carlito"/>
                <a:cs typeface="Carlito"/>
              </a:rPr>
              <a:t>document:</a:t>
            </a:r>
            <a:endParaRPr>
              <a:latin typeface="Carlito"/>
              <a:cs typeface="Carlito"/>
            </a:endParaRPr>
          </a:p>
          <a:p>
            <a:pPr marL="794385" marR="9525" lvl="1" indent="-250508">
              <a:spcBef>
                <a:spcPts val="450"/>
              </a:spcBef>
              <a:buSzPct val="116666"/>
              <a:buFont typeface="Arial"/>
              <a:buChar char="•"/>
              <a:tabLst>
                <a:tab pos="795338" algn="l"/>
              </a:tabLst>
            </a:pPr>
            <a:r>
              <a:rPr spc="-15" dirty="0">
                <a:solidFill>
                  <a:srgbClr val="0075B1"/>
                </a:solidFill>
                <a:latin typeface="Carlito"/>
                <a:cs typeface="Carlito"/>
              </a:rPr>
              <a:t>What worked </a:t>
            </a:r>
            <a:r>
              <a:rPr spc="-8" dirty="0">
                <a:solidFill>
                  <a:srgbClr val="0075B1"/>
                </a:solidFill>
                <a:latin typeface="Carlito"/>
                <a:cs typeface="Carlito"/>
              </a:rPr>
              <a:t>well? </a:t>
            </a:r>
            <a:r>
              <a:rPr spc="-15" dirty="0">
                <a:solidFill>
                  <a:srgbClr val="0075B1"/>
                </a:solidFill>
                <a:latin typeface="Carlito"/>
                <a:cs typeface="Carlito"/>
              </a:rPr>
              <a:t>What </a:t>
            </a:r>
            <a:r>
              <a:rPr spc="-8" dirty="0">
                <a:solidFill>
                  <a:srgbClr val="0075B1"/>
                </a:solidFill>
                <a:latin typeface="Carlito"/>
                <a:cs typeface="Carlito"/>
              </a:rPr>
              <a:t>did not work well? </a:t>
            </a:r>
            <a:r>
              <a:rPr dirty="0">
                <a:solidFill>
                  <a:srgbClr val="0075B1"/>
                </a:solidFill>
                <a:latin typeface="Carlito"/>
                <a:cs typeface="Carlito"/>
              </a:rPr>
              <a:t>How </a:t>
            </a:r>
            <a:r>
              <a:rPr spc="-8" dirty="0">
                <a:solidFill>
                  <a:srgbClr val="0075B1"/>
                </a:solidFill>
                <a:latin typeface="Carlito"/>
                <a:cs typeface="Carlito"/>
              </a:rPr>
              <a:t>to </a:t>
            </a:r>
            <a:r>
              <a:rPr spc="-15" dirty="0">
                <a:solidFill>
                  <a:srgbClr val="0075B1"/>
                </a:solidFill>
                <a:latin typeface="Carlito"/>
                <a:cs typeface="Carlito"/>
              </a:rPr>
              <a:t>overcome </a:t>
            </a:r>
            <a:r>
              <a:rPr spc="-8" dirty="0">
                <a:solidFill>
                  <a:srgbClr val="0075B1"/>
                </a:solidFill>
                <a:latin typeface="Carlito"/>
                <a:cs typeface="Carlito"/>
              </a:rPr>
              <a:t>such </a:t>
            </a:r>
            <a:r>
              <a:rPr dirty="0">
                <a:solidFill>
                  <a:srgbClr val="0075B1"/>
                </a:solidFill>
                <a:latin typeface="Carlito"/>
                <a:cs typeface="Carlito"/>
              </a:rPr>
              <a:t>a </a:t>
            </a:r>
            <a:r>
              <a:rPr spc="-8" dirty="0">
                <a:solidFill>
                  <a:srgbClr val="0075B1"/>
                </a:solidFill>
                <a:latin typeface="Carlito"/>
                <a:cs typeface="Carlito"/>
              </a:rPr>
              <a:t>challenge or issue  </a:t>
            </a:r>
            <a:r>
              <a:rPr dirty="0">
                <a:solidFill>
                  <a:srgbClr val="0075B1"/>
                </a:solidFill>
                <a:latin typeface="Carlito"/>
                <a:cs typeface="Carlito"/>
              </a:rPr>
              <a:t>the </a:t>
            </a:r>
            <a:r>
              <a:rPr spc="-8" dirty="0">
                <a:solidFill>
                  <a:srgbClr val="0075B1"/>
                </a:solidFill>
                <a:latin typeface="Carlito"/>
                <a:cs typeface="Carlito"/>
              </a:rPr>
              <a:t>next </a:t>
            </a:r>
            <a:r>
              <a:rPr dirty="0">
                <a:solidFill>
                  <a:srgbClr val="0075B1"/>
                </a:solidFill>
                <a:latin typeface="Carlito"/>
                <a:cs typeface="Carlito"/>
              </a:rPr>
              <a:t>time </a:t>
            </a:r>
            <a:r>
              <a:rPr spc="-15" dirty="0">
                <a:solidFill>
                  <a:srgbClr val="0075B1"/>
                </a:solidFill>
                <a:latin typeface="Carlito"/>
                <a:cs typeface="Carlito"/>
              </a:rPr>
              <a:t>we </a:t>
            </a:r>
            <a:r>
              <a:rPr spc="-8" dirty="0">
                <a:solidFill>
                  <a:srgbClr val="0075B1"/>
                </a:solidFill>
                <a:latin typeface="Carlito"/>
                <a:cs typeface="Carlito"/>
              </a:rPr>
              <a:t>do </a:t>
            </a:r>
            <a:r>
              <a:rPr dirty="0">
                <a:solidFill>
                  <a:srgbClr val="0075B1"/>
                </a:solidFill>
                <a:latin typeface="Carlito"/>
                <a:cs typeface="Carlito"/>
              </a:rPr>
              <a:t>a </a:t>
            </a:r>
            <a:r>
              <a:rPr spc="-8" dirty="0">
                <a:solidFill>
                  <a:srgbClr val="0075B1"/>
                </a:solidFill>
                <a:latin typeface="Carlito"/>
                <a:cs typeface="Carlito"/>
              </a:rPr>
              <a:t>similar</a:t>
            </a:r>
            <a:r>
              <a:rPr spc="45" dirty="0">
                <a:solidFill>
                  <a:srgbClr val="0075B1"/>
                </a:solidFill>
                <a:latin typeface="Carlito"/>
                <a:cs typeface="Carlito"/>
              </a:rPr>
              <a:t> </a:t>
            </a:r>
            <a:r>
              <a:rPr spc="-15" dirty="0">
                <a:solidFill>
                  <a:srgbClr val="0075B1"/>
                </a:solidFill>
                <a:latin typeface="Carlito"/>
                <a:cs typeface="Carlito"/>
              </a:rPr>
              <a:t>project?</a:t>
            </a:r>
            <a:endParaRPr>
              <a:latin typeface="Carlito"/>
              <a:cs typeface="Carlito"/>
            </a:endParaRPr>
          </a:p>
          <a:p>
            <a:pPr marL="268605" indent="-250508">
              <a:spcBef>
                <a:spcPts val="450"/>
              </a:spcBef>
              <a:buSzPct val="116666"/>
              <a:buFont typeface="Arial"/>
              <a:buChar char="•"/>
              <a:tabLst>
                <a:tab pos="269558" algn="l"/>
              </a:tabLst>
            </a:pPr>
            <a:r>
              <a:rPr spc="-8" dirty="0">
                <a:solidFill>
                  <a:srgbClr val="0075B1"/>
                </a:solidFill>
                <a:latin typeface="Carlito"/>
                <a:cs typeface="Carlito"/>
              </a:rPr>
              <a:t>The Lessons </a:t>
            </a:r>
            <a:r>
              <a:rPr dirty="0">
                <a:solidFill>
                  <a:srgbClr val="0075B1"/>
                </a:solidFill>
                <a:latin typeface="Carlito"/>
                <a:cs typeface="Carlito"/>
              </a:rPr>
              <a:t>learned </a:t>
            </a:r>
            <a:r>
              <a:rPr spc="-15" dirty="0">
                <a:solidFill>
                  <a:srgbClr val="0075B1"/>
                </a:solidFill>
                <a:latin typeface="Carlito"/>
                <a:cs typeface="Carlito"/>
              </a:rPr>
              <a:t>are </a:t>
            </a:r>
            <a:r>
              <a:rPr dirty="0">
                <a:solidFill>
                  <a:srgbClr val="0075B1"/>
                </a:solidFill>
                <a:latin typeface="Carlito"/>
                <a:cs typeface="Carlito"/>
              </a:rPr>
              <a:t>a </a:t>
            </a:r>
            <a:r>
              <a:rPr spc="-23" dirty="0">
                <a:solidFill>
                  <a:srgbClr val="0075B1"/>
                </a:solidFill>
                <a:latin typeface="Carlito"/>
                <a:cs typeface="Carlito"/>
              </a:rPr>
              <a:t>key </a:t>
            </a:r>
            <a:r>
              <a:rPr spc="-15" dirty="0">
                <a:solidFill>
                  <a:srgbClr val="0075B1"/>
                </a:solidFill>
                <a:latin typeface="Carlito"/>
                <a:cs typeface="Carlito"/>
              </a:rPr>
              <a:t>source </a:t>
            </a:r>
            <a:r>
              <a:rPr spc="-8" dirty="0">
                <a:solidFill>
                  <a:srgbClr val="0075B1"/>
                </a:solidFill>
                <a:latin typeface="Carlito"/>
                <a:cs typeface="Carlito"/>
              </a:rPr>
              <a:t>of </a:t>
            </a:r>
            <a:r>
              <a:rPr spc="-15" dirty="0">
                <a:solidFill>
                  <a:srgbClr val="0075B1"/>
                </a:solidFill>
                <a:latin typeface="Carlito"/>
                <a:cs typeface="Carlito"/>
              </a:rPr>
              <a:t>information </a:t>
            </a:r>
            <a:r>
              <a:rPr dirty="0">
                <a:solidFill>
                  <a:srgbClr val="0075B1"/>
                </a:solidFill>
                <a:latin typeface="Carlito"/>
                <a:cs typeface="Carlito"/>
              </a:rPr>
              <a:t>and </a:t>
            </a:r>
            <a:r>
              <a:rPr spc="-8" dirty="0">
                <a:solidFill>
                  <a:srgbClr val="0075B1"/>
                </a:solidFill>
                <a:latin typeface="Carlito"/>
                <a:cs typeface="Carlito"/>
              </a:rPr>
              <a:t>knowledge </a:t>
            </a:r>
            <a:r>
              <a:rPr spc="-15" dirty="0">
                <a:solidFill>
                  <a:srgbClr val="0075B1"/>
                </a:solidFill>
                <a:latin typeface="Carlito"/>
                <a:cs typeface="Carlito"/>
              </a:rPr>
              <a:t>for </a:t>
            </a:r>
            <a:r>
              <a:rPr dirty="0">
                <a:solidFill>
                  <a:srgbClr val="0075B1"/>
                </a:solidFill>
                <a:latin typeface="Carlito"/>
                <a:cs typeface="Carlito"/>
              </a:rPr>
              <a:t>a </a:t>
            </a:r>
            <a:r>
              <a:rPr spc="-15" dirty="0">
                <a:solidFill>
                  <a:srgbClr val="0075B1"/>
                </a:solidFill>
                <a:latin typeface="Carlito"/>
                <a:cs typeface="Carlito"/>
              </a:rPr>
              <a:t>Project</a:t>
            </a:r>
            <a:r>
              <a:rPr spc="210" dirty="0">
                <a:solidFill>
                  <a:srgbClr val="0075B1"/>
                </a:solidFill>
                <a:latin typeface="Carlito"/>
                <a:cs typeface="Carlito"/>
              </a:rPr>
              <a:t> </a:t>
            </a:r>
            <a:r>
              <a:rPr spc="-8" dirty="0">
                <a:solidFill>
                  <a:srgbClr val="0075B1"/>
                </a:solidFill>
                <a:latin typeface="Carlito"/>
                <a:cs typeface="Carlito"/>
              </a:rPr>
              <a:t>Manager</a:t>
            </a:r>
            <a:endParaRPr>
              <a:latin typeface="Carlito"/>
              <a:cs typeface="Carlito"/>
            </a:endParaRPr>
          </a:p>
        </p:txBody>
      </p:sp>
      <p:sp>
        <p:nvSpPr>
          <p:cNvPr id="24" name="object 24"/>
          <p:cNvSpPr/>
          <p:nvPr/>
        </p:nvSpPr>
        <p:spPr>
          <a:xfrm>
            <a:off x="4320541" y="7970139"/>
            <a:ext cx="8756333" cy="0"/>
          </a:xfrm>
          <a:custGeom>
            <a:avLst/>
            <a:gdLst/>
            <a:ahLst/>
            <a:cxnLst/>
            <a:rect l="l" t="t" r="r" b="b"/>
            <a:pathLst>
              <a:path w="5837555">
                <a:moveTo>
                  <a:pt x="5837046" y="0"/>
                </a:moveTo>
                <a:lnTo>
                  <a:pt x="0" y="0"/>
                </a:lnTo>
              </a:path>
            </a:pathLst>
          </a:custGeom>
          <a:ln w="6350">
            <a:solidFill>
              <a:srgbClr val="DD8987"/>
            </a:solidFill>
            <a:prstDash val="sysDash"/>
          </a:ln>
        </p:spPr>
        <p:txBody>
          <a:bodyPr wrap="square" lIns="0" tIns="0" rIns="0" bIns="0" rtlCol="0"/>
          <a:lstStyle/>
          <a:p>
            <a:endParaRPr sz="2700"/>
          </a:p>
        </p:txBody>
      </p:sp>
      <p:sp>
        <p:nvSpPr>
          <p:cNvPr id="25" name="object 25"/>
          <p:cNvSpPr txBox="1"/>
          <p:nvPr/>
        </p:nvSpPr>
        <p:spPr>
          <a:xfrm>
            <a:off x="8881871" y="8132825"/>
            <a:ext cx="9104948" cy="1532471"/>
          </a:xfrm>
          <a:prstGeom prst="rect">
            <a:avLst/>
          </a:prstGeom>
        </p:spPr>
        <p:txBody>
          <a:bodyPr vert="horz" wrap="square" lIns="0" tIns="19050" rIns="0" bIns="0" rtlCol="0">
            <a:spAutoFit/>
          </a:bodyPr>
          <a:lstStyle/>
          <a:p>
            <a:pPr marL="271463" marR="7620" indent="-253365">
              <a:spcBef>
                <a:spcPts val="150"/>
              </a:spcBef>
              <a:buSzPct val="116666"/>
              <a:buFont typeface="Arial"/>
              <a:buChar char="•"/>
              <a:tabLst>
                <a:tab pos="272415" algn="l"/>
              </a:tabLst>
            </a:pPr>
            <a:r>
              <a:rPr spc="-8" dirty="0">
                <a:solidFill>
                  <a:srgbClr val="0075B1"/>
                </a:solidFill>
                <a:latin typeface="Carlito"/>
                <a:cs typeface="Carlito"/>
              </a:rPr>
              <a:t>Projects </a:t>
            </a:r>
            <a:r>
              <a:rPr spc="-15" dirty="0">
                <a:solidFill>
                  <a:srgbClr val="0075B1"/>
                </a:solidFill>
                <a:latin typeface="Carlito"/>
                <a:cs typeface="Carlito"/>
              </a:rPr>
              <a:t>are </a:t>
            </a:r>
            <a:r>
              <a:rPr u="sng" spc="-15" dirty="0">
                <a:solidFill>
                  <a:srgbClr val="0075B1"/>
                </a:solidFill>
                <a:uFill>
                  <a:solidFill>
                    <a:srgbClr val="0075B1"/>
                  </a:solidFill>
                </a:uFill>
                <a:latin typeface="Carlito"/>
                <a:cs typeface="Carlito"/>
              </a:rPr>
              <a:t>complex</a:t>
            </a:r>
            <a:r>
              <a:rPr spc="-15" dirty="0">
                <a:solidFill>
                  <a:srgbClr val="0075B1"/>
                </a:solidFill>
                <a:latin typeface="Carlito"/>
                <a:cs typeface="Carlito"/>
              </a:rPr>
              <a:t> </a:t>
            </a:r>
            <a:r>
              <a:rPr spc="-8" dirty="0">
                <a:solidFill>
                  <a:srgbClr val="0075B1"/>
                </a:solidFill>
                <a:latin typeface="Carlito"/>
                <a:cs typeface="Carlito"/>
              </a:rPr>
              <a:t>initiatives. People </a:t>
            </a:r>
            <a:r>
              <a:rPr spc="-15" dirty="0">
                <a:solidFill>
                  <a:srgbClr val="0075B1"/>
                </a:solidFill>
                <a:latin typeface="Carlito"/>
                <a:cs typeface="Carlito"/>
              </a:rPr>
              <a:t>from </a:t>
            </a:r>
            <a:r>
              <a:rPr spc="-8" dirty="0">
                <a:solidFill>
                  <a:srgbClr val="0075B1"/>
                </a:solidFill>
                <a:latin typeface="Carlito"/>
                <a:cs typeface="Carlito"/>
              </a:rPr>
              <a:t>various departments, </a:t>
            </a:r>
            <a:r>
              <a:rPr spc="-15" dirty="0">
                <a:solidFill>
                  <a:srgbClr val="0075B1"/>
                </a:solidFill>
                <a:latin typeface="Carlito"/>
                <a:cs typeface="Carlito"/>
              </a:rPr>
              <a:t>backgrounds </a:t>
            </a:r>
            <a:r>
              <a:rPr dirty="0">
                <a:solidFill>
                  <a:srgbClr val="0075B1"/>
                </a:solidFill>
                <a:latin typeface="Carlito"/>
                <a:cs typeface="Carlito"/>
              </a:rPr>
              <a:t>and </a:t>
            </a:r>
            <a:r>
              <a:rPr spc="-8" dirty="0">
                <a:solidFill>
                  <a:srgbClr val="0075B1"/>
                </a:solidFill>
                <a:latin typeface="Carlito"/>
                <a:cs typeface="Carlito"/>
              </a:rPr>
              <a:t>cultures  </a:t>
            </a:r>
            <a:r>
              <a:rPr spc="-15" dirty="0">
                <a:solidFill>
                  <a:srgbClr val="0075B1"/>
                </a:solidFill>
                <a:latin typeface="Carlito"/>
                <a:cs typeface="Carlito"/>
              </a:rPr>
              <a:t>are brought to work together towards </a:t>
            </a:r>
            <a:r>
              <a:rPr dirty="0">
                <a:solidFill>
                  <a:srgbClr val="0075B1"/>
                </a:solidFill>
                <a:latin typeface="Carlito"/>
                <a:cs typeface="Carlito"/>
              </a:rPr>
              <a:t>a </a:t>
            </a:r>
            <a:r>
              <a:rPr spc="-8" dirty="0">
                <a:solidFill>
                  <a:srgbClr val="0075B1"/>
                </a:solidFill>
                <a:latin typeface="Carlito"/>
                <a:cs typeface="Carlito"/>
              </a:rPr>
              <a:t>common</a:t>
            </a:r>
            <a:r>
              <a:rPr spc="127" dirty="0">
                <a:solidFill>
                  <a:srgbClr val="0075B1"/>
                </a:solidFill>
                <a:latin typeface="Carlito"/>
                <a:cs typeface="Carlito"/>
              </a:rPr>
              <a:t> </a:t>
            </a:r>
            <a:r>
              <a:rPr spc="-15" dirty="0">
                <a:solidFill>
                  <a:srgbClr val="0075B1"/>
                </a:solidFill>
                <a:latin typeface="Carlito"/>
                <a:cs typeface="Carlito"/>
              </a:rPr>
              <a:t>goal</a:t>
            </a:r>
            <a:endParaRPr>
              <a:latin typeface="Carlito"/>
              <a:cs typeface="Carlito"/>
            </a:endParaRPr>
          </a:p>
          <a:p>
            <a:pPr marL="271463" indent="-253365">
              <a:spcBef>
                <a:spcPts val="450"/>
              </a:spcBef>
              <a:buSzPct val="116666"/>
              <a:buFont typeface="Arial"/>
              <a:buChar char="•"/>
              <a:tabLst>
                <a:tab pos="272415" algn="l"/>
              </a:tabLst>
            </a:pPr>
            <a:r>
              <a:rPr spc="-15" dirty="0">
                <a:solidFill>
                  <a:srgbClr val="0075B1"/>
                </a:solidFill>
                <a:latin typeface="Carlito"/>
                <a:cs typeface="Carlito"/>
              </a:rPr>
              <a:t>Working </a:t>
            </a:r>
            <a:r>
              <a:rPr spc="-8" dirty="0">
                <a:solidFill>
                  <a:srgbClr val="0075B1"/>
                </a:solidFill>
                <a:latin typeface="Carlito"/>
                <a:cs typeface="Carlito"/>
              </a:rPr>
              <a:t>on new </a:t>
            </a:r>
            <a:r>
              <a:rPr dirty="0">
                <a:solidFill>
                  <a:srgbClr val="0075B1"/>
                </a:solidFill>
                <a:latin typeface="Carlito"/>
                <a:cs typeface="Carlito"/>
              </a:rPr>
              <a:t>activities </a:t>
            </a:r>
            <a:r>
              <a:rPr spc="-8" dirty="0">
                <a:solidFill>
                  <a:srgbClr val="0075B1"/>
                </a:solidFill>
                <a:latin typeface="Carlito"/>
                <a:cs typeface="Carlito"/>
              </a:rPr>
              <a:t>with new people </a:t>
            </a:r>
            <a:r>
              <a:rPr dirty="0">
                <a:solidFill>
                  <a:srgbClr val="0075B1"/>
                </a:solidFill>
                <a:latin typeface="Carlito"/>
                <a:cs typeface="Carlito"/>
              </a:rPr>
              <a:t>and </a:t>
            </a:r>
            <a:r>
              <a:rPr spc="-8" dirty="0">
                <a:solidFill>
                  <a:srgbClr val="0075B1"/>
                </a:solidFill>
                <a:latin typeface="Carlito"/>
                <a:cs typeface="Carlito"/>
              </a:rPr>
              <a:t>under </a:t>
            </a:r>
            <a:r>
              <a:rPr dirty="0">
                <a:solidFill>
                  <a:srgbClr val="0075B1"/>
                </a:solidFill>
                <a:latin typeface="Carlito"/>
                <a:cs typeface="Carlito"/>
              </a:rPr>
              <a:t>a </a:t>
            </a:r>
            <a:r>
              <a:rPr spc="-8" dirty="0">
                <a:solidFill>
                  <a:srgbClr val="0075B1"/>
                </a:solidFill>
                <a:latin typeface="Carlito"/>
                <a:cs typeface="Carlito"/>
              </a:rPr>
              <a:t>time </a:t>
            </a:r>
            <a:r>
              <a:rPr spc="-15" dirty="0">
                <a:solidFill>
                  <a:srgbClr val="0075B1"/>
                </a:solidFill>
                <a:latin typeface="Carlito"/>
                <a:cs typeface="Carlito"/>
              </a:rPr>
              <a:t>constraint costs </a:t>
            </a:r>
            <a:r>
              <a:rPr dirty="0">
                <a:solidFill>
                  <a:srgbClr val="0075B1"/>
                </a:solidFill>
                <a:latin typeface="Carlito"/>
                <a:cs typeface="Carlito"/>
              </a:rPr>
              <a:t>a </a:t>
            </a:r>
            <a:r>
              <a:rPr spc="-8" dirty="0">
                <a:solidFill>
                  <a:srgbClr val="0075B1"/>
                </a:solidFill>
                <a:latin typeface="Carlito"/>
                <a:cs typeface="Carlito"/>
              </a:rPr>
              <a:t>lot of</a:t>
            </a:r>
            <a:r>
              <a:rPr spc="120" dirty="0">
                <a:solidFill>
                  <a:srgbClr val="0075B1"/>
                </a:solidFill>
                <a:latin typeface="Carlito"/>
                <a:cs typeface="Carlito"/>
              </a:rPr>
              <a:t> </a:t>
            </a:r>
            <a:r>
              <a:rPr spc="-8" dirty="0">
                <a:solidFill>
                  <a:srgbClr val="0075B1"/>
                </a:solidFill>
                <a:latin typeface="Carlito"/>
                <a:cs typeface="Carlito"/>
              </a:rPr>
              <a:t>energy</a:t>
            </a:r>
            <a:endParaRPr>
              <a:latin typeface="Carlito"/>
              <a:cs typeface="Carlito"/>
            </a:endParaRPr>
          </a:p>
          <a:p>
            <a:pPr marL="271463" marR="11430" indent="-253365">
              <a:spcBef>
                <a:spcPts val="450"/>
              </a:spcBef>
              <a:buSzPct val="116666"/>
              <a:buFont typeface="Arial"/>
              <a:buChar char="•"/>
              <a:tabLst>
                <a:tab pos="272415" algn="l"/>
              </a:tabLst>
            </a:pPr>
            <a:r>
              <a:rPr spc="-15" dirty="0">
                <a:solidFill>
                  <a:srgbClr val="0075B1"/>
                </a:solidFill>
                <a:latin typeface="Carlito"/>
                <a:cs typeface="Carlito"/>
              </a:rPr>
              <a:t>People </a:t>
            </a:r>
            <a:r>
              <a:rPr spc="-8" dirty="0">
                <a:solidFill>
                  <a:srgbClr val="0075B1"/>
                </a:solidFill>
                <a:latin typeface="Carlito"/>
                <a:cs typeface="Carlito"/>
              </a:rPr>
              <a:t>need </a:t>
            </a:r>
            <a:r>
              <a:rPr spc="-15" dirty="0">
                <a:solidFill>
                  <a:srgbClr val="0075B1"/>
                </a:solidFill>
                <a:latin typeface="Carlito"/>
                <a:cs typeface="Carlito"/>
              </a:rPr>
              <a:t>to </a:t>
            </a:r>
            <a:r>
              <a:rPr spc="-8" dirty="0">
                <a:solidFill>
                  <a:srgbClr val="0075B1"/>
                </a:solidFill>
                <a:latin typeface="Carlito"/>
                <a:cs typeface="Carlito"/>
              </a:rPr>
              <a:t>be explicitly </a:t>
            </a:r>
            <a:r>
              <a:rPr spc="-15" dirty="0">
                <a:solidFill>
                  <a:srgbClr val="0075B1"/>
                </a:solidFill>
                <a:latin typeface="Carlito"/>
                <a:cs typeface="Carlito"/>
              </a:rPr>
              <a:t>congratulated </a:t>
            </a:r>
            <a:r>
              <a:rPr spc="-8" dirty="0">
                <a:solidFill>
                  <a:srgbClr val="0075B1"/>
                </a:solidFill>
                <a:latin typeface="Carlito"/>
                <a:cs typeface="Carlito"/>
              </a:rPr>
              <a:t>and </a:t>
            </a:r>
            <a:r>
              <a:rPr spc="-15" dirty="0">
                <a:solidFill>
                  <a:srgbClr val="0075B1"/>
                </a:solidFill>
                <a:latin typeface="Carlito"/>
                <a:cs typeface="Carlito"/>
              </a:rPr>
              <a:t>recognized </a:t>
            </a:r>
            <a:r>
              <a:rPr dirty="0">
                <a:solidFill>
                  <a:srgbClr val="0075B1"/>
                </a:solidFill>
                <a:latin typeface="Carlito"/>
                <a:cs typeface="Carlito"/>
              </a:rPr>
              <a:t>as </a:t>
            </a:r>
            <a:r>
              <a:rPr spc="-8" dirty="0">
                <a:solidFill>
                  <a:srgbClr val="0075B1"/>
                </a:solidFill>
                <a:latin typeface="Carlito"/>
                <a:cs typeface="Carlito"/>
              </a:rPr>
              <a:t>their </a:t>
            </a:r>
            <a:r>
              <a:rPr spc="-15" dirty="0">
                <a:solidFill>
                  <a:srgbClr val="0075B1"/>
                </a:solidFill>
                <a:latin typeface="Carlito"/>
                <a:cs typeface="Carlito"/>
              </a:rPr>
              <a:t>efforts </a:t>
            </a:r>
            <a:r>
              <a:rPr spc="-23" dirty="0">
                <a:solidFill>
                  <a:srgbClr val="0075B1"/>
                </a:solidFill>
                <a:latin typeface="Carlito"/>
                <a:cs typeface="Carlito"/>
              </a:rPr>
              <a:t>have </a:t>
            </a:r>
            <a:r>
              <a:rPr dirty="0">
                <a:solidFill>
                  <a:srgbClr val="0075B1"/>
                </a:solidFill>
                <a:latin typeface="Carlito"/>
                <a:cs typeface="Carlito"/>
              </a:rPr>
              <a:t>led </a:t>
            </a:r>
            <a:r>
              <a:rPr spc="-23" dirty="0">
                <a:solidFill>
                  <a:srgbClr val="0075B1"/>
                </a:solidFill>
                <a:latin typeface="Carlito"/>
                <a:cs typeface="Carlito"/>
              </a:rPr>
              <a:t>to  </a:t>
            </a:r>
            <a:r>
              <a:rPr spc="-8" dirty="0">
                <a:solidFill>
                  <a:srgbClr val="0075B1"/>
                </a:solidFill>
                <a:latin typeface="Carlito"/>
                <a:cs typeface="Carlito"/>
              </a:rPr>
              <a:t>successfully reaching </a:t>
            </a:r>
            <a:r>
              <a:rPr dirty="0">
                <a:solidFill>
                  <a:srgbClr val="0075B1"/>
                </a:solidFill>
                <a:latin typeface="Carlito"/>
                <a:cs typeface="Carlito"/>
              </a:rPr>
              <a:t>the </a:t>
            </a:r>
            <a:r>
              <a:rPr spc="-15" dirty="0">
                <a:solidFill>
                  <a:srgbClr val="0075B1"/>
                </a:solidFill>
                <a:latin typeface="Carlito"/>
                <a:cs typeface="Carlito"/>
              </a:rPr>
              <a:t>project’s </a:t>
            </a:r>
            <a:r>
              <a:rPr spc="-8" dirty="0">
                <a:solidFill>
                  <a:srgbClr val="0075B1"/>
                </a:solidFill>
                <a:latin typeface="Carlito"/>
                <a:cs typeface="Carlito"/>
              </a:rPr>
              <a:t>goal. Accountable </a:t>
            </a:r>
            <a:r>
              <a:rPr spc="-15" dirty="0">
                <a:solidFill>
                  <a:srgbClr val="0075B1"/>
                </a:solidFill>
                <a:latin typeface="Carlito"/>
                <a:cs typeface="Carlito"/>
              </a:rPr>
              <a:t>for </a:t>
            </a:r>
            <a:r>
              <a:rPr dirty="0">
                <a:solidFill>
                  <a:srgbClr val="0075B1"/>
                </a:solidFill>
                <a:latin typeface="Carlito"/>
                <a:cs typeface="Carlito"/>
              </a:rPr>
              <a:t>this </a:t>
            </a:r>
            <a:r>
              <a:rPr spc="-15" dirty="0">
                <a:solidFill>
                  <a:srgbClr val="0075B1"/>
                </a:solidFill>
                <a:latin typeface="Carlito"/>
                <a:cs typeface="Carlito"/>
              </a:rPr>
              <a:t>work </a:t>
            </a:r>
            <a:r>
              <a:rPr dirty="0">
                <a:solidFill>
                  <a:srgbClr val="0075B1"/>
                </a:solidFill>
                <a:latin typeface="Carlito"/>
                <a:cs typeface="Carlito"/>
              </a:rPr>
              <a:t>is </a:t>
            </a:r>
            <a:r>
              <a:rPr spc="-8" dirty="0">
                <a:solidFill>
                  <a:srgbClr val="0075B1"/>
                </a:solidFill>
                <a:latin typeface="Carlito"/>
                <a:cs typeface="Carlito"/>
              </a:rPr>
              <a:t>again </a:t>
            </a:r>
            <a:r>
              <a:rPr dirty="0">
                <a:solidFill>
                  <a:srgbClr val="0075B1"/>
                </a:solidFill>
                <a:latin typeface="Carlito"/>
                <a:cs typeface="Carlito"/>
              </a:rPr>
              <a:t>– the</a:t>
            </a:r>
            <a:r>
              <a:rPr spc="75" dirty="0">
                <a:solidFill>
                  <a:srgbClr val="0075B1"/>
                </a:solidFill>
                <a:latin typeface="Carlito"/>
                <a:cs typeface="Carlito"/>
              </a:rPr>
              <a:t> </a:t>
            </a:r>
            <a:r>
              <a:rPr spc="-8" dirty="0">
                <a:solidFill>
                  <a:srgbClr val="0075B1"/>
                </a:solidFill>
                <a:latin typeface="Carlito"/>
                <a:cs typeface="Carlito"/>
              </a:rPr>
              <a:t>PM</a:t>
            </a:r>
            <a:endParaRPr>
              <a:latin typeface="Carlito"/>
              <a:cs typeface="Carlito"/>
            </a:endParaRPr>
          </a:p>
        </p:txBody>
      </p:sp>
      <p:sp>
        <p:nvSpPr>
          <p:cNvPr id="26" name="object 26"/>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12</a:t>
            </a:fld>
            <a:endParaRPr spc="-8"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796405" cy="10287000"/>
          </a:xfrm>
          <a:custGeom>
            <a:avLst/>
            <a:gdLst/>
            <a:ahLst/>
            <a:cxnLst/>
            <a:rect l="l" t="t" r="r" b="b"/>
            <a:pathLst>
              <a:path w="6796405" h="10287000">
                <a:moveTo>
                  <a:pt x="6428212" y="10286998"/>
                </a:moveTo>
                <a:lnTo>
                  <a:pt x="0" y="10286998"/>
                </a:lnTo>
                <a:lnTo>
                  <a:pt x="0" y="0"/>
                </a:lnTo>
                <a:lnTo>
                  <a:pt x="6428204" y="0"/>
                </a:lnTo>
                <a:lnTo>
                  <a:pt x="6474261" y="2874"/>
                </a:lnTo>
                <a:lnTo>
                  <a:pt x="6518640" y="11264"/>
                </a:lnTo>
                <a:lnTo>
                  <a:pt x="6560990" y="24822"/>
                </a:lnTo>
                <a:lnTo>
                  <a:pt x="6600960" y="43199"/>
                </a:lnTo>
                <a:lnTo>
                  <a:pt x="6638203" y="66047"/>
                </a:lnTo>
                <a:lnTo>
                  <a:pt x="6672370" y="93016"/>
                </a:lnTo>
                <a:lnTo>
                  <a:pt x="6703112" y="123759"/>
                </a:lnTo>
                <a:lnTo>
                  <a:pt x="6730081" y="157926"/>
                </a:lnTo>
                <a:lnTo>
                  <a:pt x="6752929" y="195169"/>
                </a:lnTo>
                <a:lnTo>
                  <a:pt x="6771306" y="235139"/>
                </a:lnTo>
                <a:lnTo>
                  <a:pt x="6784864" y="277488"/>
                </a:lnTo>
                <a:lnTo>
                  <a:pt x="6793255" y="321868"/>
                </a:lnTo>
                <a:lnTo>
                  <a:pt x="6796129" y="367928"/>
                </a:lnTo>
                <a:lnTo>
                  <a:pt x="6796129" y="9919070"/>
                </a:lnTo>
                <a:lnTo>
                  <a:pt x="6793255" y="9965131"/>
                </a:lnTo>
                <a:lnTo>
                  <a:pt x="6784864" y="10009510"/>
                </a:lnTo>
                <a:lnTo>
                  <a:pt x="6771306" y="10051859"/>
                </a:lnTo>
                <a:lnTo>
                  <a:pt x="6752929" y="10091829"/>
                </a:lnTo>
                <a:lnTo>
                  <a:pt x="6730081" y="10129072"/>
                </a:lnTo>
                <a:lnTo>
                  <a:pt x="6703112" y="10163239"/>
                </a:lnTo>
                <a:lnTo>
                  <a:pt x="6672370" y="10193981"/>
                </a:lnTo>
                <a:lnTo>
                  <a:pt x="6638203" y="10220951"/>
                </a:lnTo>
                <a:lnTo>
                  <a:pt x="6600960" y="10243798"/>
                </a:lnTo>
                <a:lnTo>
                  <a:pt x="6560990" y="10262175"/>
                </a:lnTo>
                <a:lnTo>
                  <a:pt x="6518640" y="10275733"/>
                </a:lnTo>
                <a:lnTo>
                  <a:pt x="6474261" y="10284124"/>
                </a:lnTo>
                <a:lnTo>
                  <a:pt x="6428212" y="10286998"/>
                </a:lnTo>
                <a:close/>
              </a:path>
            </a:pathLst>
          </a:custGeom>
          <a:solidFill>
            <a:srgbClr val="7DD957"/>
          </a:solidFill>
        </p:spPr>
        <p:txBody>
          <a:bodyPr wrap="square" lIns="0" tIns="0" rIns="0" bIns="0" rtlCol="0"/>
          <a:lstStyle/>
          <a:p>
            <a:endParaRPr/>
          </a:p>
        </p:txBody>
      </p:sp>
      <p:sp>
        <p:nvSpPr>
          <p:cNvPr id="3" name="object 3"/>
          <p:cNvSpPr txBox="1">
            <a:spLocks noGrp="1"/>
          </p:cNvSpPr>
          <p:nvPr>
            <p:ph type="title"/>
          </p:nvPr>
        </p:nvSpPr>
        <p:spPr>
          <a:xfrm>
            <a:off x="914401" y="1679493"/>
            <a:ext cx="5334000" cy="997709"/>
          </a:xfrm>
          <a:prstGeom prst="rect">
            <a:avLst/>
          </a:prstGeom>
        </p:spPr>
        <p:txBody>
          <a:bodyPr vert="horz" wrap="square" lIns="0" tIns="12700" rIns="0" bIns="0" rtlCol="0">
            <a:spAutoFit/>
          </a:bodyPr>
          <a:lstStyle/>
          <a:p>
            <a:pPr marL="12700">
              <a:lnSpc>
                <a:spcPct val="100000"/>
              </a:lnSpc>
              <a:spcBef>
                <a:spcPts val="100"/>
              </a:spcBef>
            </a:pPr>
            <a:r>
              <a:rPr lang="en-US" spc="55" dirty="0">
                <a:solidFill>
                  <a:srgbClr val="FFFFFF"/>
                </a:solidFill>
              </a:rPr>
              <a:t>Conclusion</a:t>
            </a:r>
            <a:endParaRPr spc="20" dirty="0">
              <a:solidFill>
                <a:srgbClr val="FFFFFF"/>
              </a:solidFill>
            </a:endParaRPr>
          </a:p>
        </p:txBody>
      </p:sp>
      <p:grpSp>
        <p:nvGrpSpPr>
          <p:cNvPr id="5" name="object 5"/>
          <p:cNvGrpSpPr/>
          <p:nvPr/>
        </p:nvGrpSpPr>
        <p:grpSpPr>
          <a:xfrm>
            <a:off x="6810260" y="342900"/>
            <a:ext cx="876300" cy="876300"/>
            <a:chOff x="7133794" y="1507578"/>
            <a:chExt cx="876300" cy="876300"/>
          </a:xfrm>
        </p:grpSpPr>
        <p:pic>
          <p:nvPicPr>
            <p:cNvPr id="6" name="object 6"/>
            <p:cNvPicPr/>
            <p:nvPr/>
          </p:nvPicPr>
          <p:blipFill>
            <a:blip r:embed="rId2" cstate="print"/>
            <a:stretch>
              <a:fillRect/>
            </a:stretch>
          </p:blipFill>
          <p:spPr>
            <a:xfrm>
              <a:off x="7133794" y="1507578"/>
              <a:ext cx="875835" cy="875835"/>
            </a:xfrm>
            <a:prstGeom prst="rect">
              <a:avLst/>
            </a:prstGeom>
          </p:spPr>
        </p:pic>
        <p:sp>
          <p:nvSpPr>
            <p:cNvPr id="7" name="object 7"/>
            <p:cNvSpPr/>
            <p:nvPr/>
          </p:nvSpPr>
          <p:spPr>
            <a:xfrm>
              <a:off x="7281720" y="1654957"/>
              <a:ext cx="577850" cy="577850"/>
            </a:xfrm>
            <a:custGeom>
              <a:avLst/>
              <a:gdLst/>
              <a:ahLst/>
              <a:cxnLst/>
              <a:rect l="l" t="t" r="r" b="b"/>
              <a:pathLst>
                <a:path w="577850" h="577850">
                  <a:moveTo>
                    <a:pt x="288850" y="577699"/>
                  </a:moveTo>
                  <a:lnTo>
                    <a:pt x="241996" y="573918"/>
                  </a:lnTo>
                  <a:lnTo>
                    <a:pt x="197550" y="562973"/>
                  </a:lnTo>
                  <a:lnTo>
                    <a:pt x="156106" y="545458"/>
                  </a:lnTo>
                  <a:lnTo>
                    <a:pt x="118258" y="521967"/>
                  </a:lnTo>
                  <a:lnTo>
                    <a:pt x="84601" y="493097"/>
                  </a:lnTo>
                  <a:lnTo>
                    <a:pt x="55730" y="459440"/>
                  </a:lnTo>
                  <a:lnTo>
                    <a:pt x="32240" y="421592"/>
                  </a:lnTo>
                  <a:lnTo>
                    <a:pt x="14725" y="380148"/>
                  </a:lnTo>
                  <a:lnTo>
                    <a:pt x="3780" y="335702"/>
                  </a:lnTo>
                  <a:lnTo>
                    <a:pt x="0" y="288845"/>
                  </a:lnTo>
                  <a:lnTo>
                    <a:pt x="3780" y="241996"/>
                  </a:lnTo>
                  <a:lnTo>
                    <a:pt x="14725" y="197550"/>
                  </a:lnTo>
                  <a:lnTo>
                    <a:pt x="32240" y="156106"/>
                  </a:lnTo>
                  <a:lnTo>
                    <a:pt x="55730" y="118258"/>
                  </a:lnTo>
                  <a:lnTo>
                    <a:pt x="84601" y="84602"/>
                  </a:lnTo>
                  <a:lnTo>
                    <a:pt x="118258" y="55731"/>
                  </a:lnTo>
                  <a:lnTo>
                    <a:pt x="156106" y="32240"/>
                  </a:lnTo>
                  <a:lnTo>
                    <a:pt x="197550" y="14725"/>
                  </a:lnTo>
                  <a:lnTo>
                    <a:pt x="241996" y="3780"/>
                  </a:lnTo>
                  <a:lnTo>
                    <a:pt x="288848" y="0"/>
                  </a:lnTo>
                  <a:lnTo>
                    <a:pt x="335701" y="3780"/>
                  </a:lnTo>
                  <a:lnTo>
                    <a:pt x="380147" y="14725"/>
                  </a:lnTo>
                  <a:lnTo>
                    <a:pt x="421592" y="32240"/>
                  </a:lnTo>
                  <a:lnTo>
                    <a:pt x="459439" y="55731"/>
                  </a:lnTo>
                  <a:lnTo>
                    <a:pt x="493096" y="84602"/>
                  </a:lnTo>
                  <a:lnTo>
                    <a:pt x="521967" y="118258"/>
                  </a:lnTo>
                  <a:lnTo>
                    <a:pt x="545457" y="156106"/>
                  </a:lnTo>
                  <a:lnTo>
                    <a:pt x="562973" y="197550"/>
                  </a:lnTo>
                  <a:lnTo>
                    <a:pt x="573918" y="241996"/>
                  </a:lnTo>
                  <a:lnTo>
                    <a:pt x="577698" y="288849"/>
                  </a:lnTo>
                  <a:lnTo>
                    <a:pt x="573918" y="335702"/>
                  </a:lnTo>
                  <a:lnTo>
                    <a:pt x="562973" y="380148"/>
                  </a:lnTo>
                  <a:lnTo>
                    <a:pt x="545457" y="421592"/>
                  </a:lnTo>
                  <a:lnTo>
                    <a:pt x="521967" y="459440"/>
                  </a:lnTo>
                  <a:lnTo>
                    <a:pt x="493096" y="493097"/>
                  </a:lnTo>
                  <a:lnTo>
                    <a:pt x="459439" y="521967"/>
                  </a:lnTo>
                  <a:lnTo>
                    <a:pt x="421592" y="545458"/>
                  </a:lnTo>
                  <a:lnTo>
                    <a:pt x="380147" y="562973"/>
                  </a:lnTo>
                  <a:lnTo>
                    <a:pt x="335701" y="573918"/>
                  </a:lnTo>
                  <a:lnTo>
                    <a:pt x="288850" y="577699"/>
                  </a:lnTo>
                  <a:close/>
                </a:path>
              </a:pathLst>
            </a:custGeom>
            <a:solidFill>
              <a:srgbClr val="7DD957"/>
            </a:solidFill>
          </p:spPr>
          <p:txBody>
            <a:bodyPr wrap="square" lIns="0" tIns="0" rIns="0" bIns="0" rtlCol="0"/>
            <a:lstStyle/>
            <a:p>
              <a:endParaRPr dirty="0"/>
            </a:p>
          </p:txBody>
        </p:sp>
      </p:grpSp>
      <p:sp>
        <p:nvSpPr>
          <p:cNvPr id="17" name="object 17"/>
          <p:cNvSpPr txBox="1"/>
          <p:nvPr/>
        </p:nvSpPr>
        <p:spPr>
          <a:xfrm>
            <a:off x="7857573" y="79664"/>
            <a:ext cx="10240734" cy="4596130"/>
          </a:xfrm>
          <a:prstGeom prst="rect">
            <a:avLst/>
          </a:prstGeom>
        </p:spPr>
        <p:txBody>
          <a:bodyPr vert="horz" wrap="square" lIns="0" tIns="223520" rIns="0" bIns="0" rtlCol="0">
            <a:spAutoFit/>
          </a:bodyPr>
          <a:lstStyle/>
          <a:p>
            <a:pPr marL="342900" indent="-342900" algn="just">
              <a:lnSpc>
                <a:spcPct val="150000"/>
              </a:lnSpc>
              <a:buFont typeface="Arial" panose="020B0604020202020204" pitchFamily="34" charset="0"/>
              <a:buChar char="•"/>
            </a:pPr>
            <a:r>
              <a:rPr lang="en-US" sz="2400" b="0" i="0" dirty="0">
                <a:effectLst/>
                <a:latin typeface="Roboto" panose="02000000000000000000" pitchFamily="2" charset="0"/>
                <a:ea typeface="Roboto" panose="02000000000000000000" pitchFamily="2" charset="0"/>
                <a:cs typeface="Roboto" panose="02000000000000000000" pitchFamily="2" charset="0"/>
              </a:rPr>
              <a:t>In conclusion, we learned that successful software development requires efficient project management, careful planning, and continuous monitoring throughout the development life cycle. With the right project management techniques, software development teams can achieve their objectives while meeting the project's requirements, budget, and timeline.</a:t>
            </a:r>
          </a:p>
          <a:p>
            <a:pPr lvl="1" algn="just">
              <a:lnSpc>
                <a:spcPct val="150000"/>
              </a:lnSpc>
            </a:pPr>
            <a:br>
              <a:rPr lang="en-US" sz="2400" dirty="0"/>
            </a:br>
            <a:endParaRPr lang="en-US" sz="2400" b="0" i="0" dirty="0">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922648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988" y="1451630"/>
            <a:ext cx="9144000" cy="6958965"/>
            <a:chOff x="4572988" y="1451630"/>
            <a:chExt cx="9144000" cy="6958965"/>
          </a:xfrm>
        </p:grpSpPr>
        <p:pic>
          <p:nvPicPr>
            <p:cNvPr id="3" name="object 3"/>
            <p:cNvPicPr/>
            <p:nvPr/>
          </p:nvPicPr>
          <p:blipFill>
            <a:blip r:embed="rId2" cstate="print"/>
            <a:stretch>
              <a:fillRect/>
            </a:stretch>
          </p:blipFill>
          <p:spPr>
            <a:xfrm>
              <a:off x="4572988" y="1451630"/>
              <a:ext cx="9143999" cy="5772149"/>
            </a:xfrm>
            <a:prstGeom prst="rect">
              <a:avLst/>
            </a:prstGeom>
          </p:spPr>
        </p:pic>
        <p:pic>
          <p:nvPicPr>
            <p:cNvPr id="4" name="object 4"/>
            <p:cNvPicPr/>
            <p:nvPr/>
          </p:nvPicPr>
          <p:blipFill>
            <a:blip r:embed="rId3" cstate="print"/>
            <a:stretch>
              <a:fillRect/>
            </a:stretch>
          </p:blipFill>
          <p:spPr>
            <a:xfrm>
              <a:off x="6870253" y="6457425"/>
              <a:ext cx="4543424" cy="1952624"/>
            </a:xfrm>
            <a:prstGeom prst="rect">
              <a:avLst/>
            </a:prstGeom>
          </p:spPr>
        </p:pic>
      </p:grpSp>
      <p:sp>
        <p:nvSpPr>
          <p:cNvPr id="5" name="object 5"/>
          <p:cNvSpPr txBox="1"/>
          <p:nvPr/>
        </p:nvSpPr>
        <p:spPr>
          <a:xfrm>
            <a:off x="8223510" y="7179648"/>
            <a:ext cx="1841500" cy="452120"/>
          </a:xfrm>
          <a:prstGeom prst="rect">
            <a:avLst/>
          </a:prstGeom>
        </p:spPr>
        <p:txBody>
          <a:bodyPr vert="horz" wrap="square" lIns="0" tIns="12700" rIns="0" bIns="0" rtlCol="0">
            <a:spAutoFit/>
          </a:bodyPr>
          <a:lstStyle/>
          <a:p>
            <a:pPr marL="12700">
              <a:lnSpc>
                <a:spcPct val="100000"/>
              </a:lnSpc>
              <a:spcBef>
                <a:spcPts val="100"/>
              </a:spcBef>
            </a:pPr>
            <a:r>
              <a:rPr sz="2800" spc="10" dirty="0">
                <a:solidFill>
                  <a:srgbClr val="008037"/>
                </a:solidFill>
                <a:latin typeface="Roboto"/>
                <a:cs typeface="Roboto"/>
              </a:rPr>
              <a:t>QA</a:t>
            </a:r>
            <a:r>
              <a:rPr sz="2800" spc="-80" dirty="0">
                <a:solidFill>
                  <a:srgbClr val="008037"/>
                </a:solidFill>
                <a:latin typeface="Roboto"/>
                <a:cs typeface="Roboto"/>
              </a:rPr>
              <a:t> </a:t>
            </a:r>
            <a:r>
              <a:rPr sz="2800" spc="-25" dirty="0">
                <a:solidFill>
                  <a:srgbClr val="008037"/>
                </a:solidFill>
                <a:latin typeface="Roboto"/>
                <a:cs typeface="Roboto"/>
              </a:rPr>
              <a:t>Session</a:t>
            </a:r>
            <a:endParaRPr sz="2800">
              <a:latin typeface="Roboto"/>
              <a:cs typeface="Roboto"/>
            </a:endParaRPr>
          </a:p>
        </p:txBody>
      </p:sp>
      <p:sp>
        <p:nvSpPr>
          <p:cNvPr id="6" name="object 6"/>
          <p:cNvSpPr txBox="1">
            <a:spLocks noGrp="1"/>
          </p:cNvSpPr>
          <p:nvPr>
            <p:ph type="body" idx="1"/>
          </p:nvPr>
        </p:nvSpPr>
        <p:spPr>
          <a:prstGeom prst="rect">
            <a:avLst/>
          </a:prstGeom>
        </p:spPr>
        <p:txBody>
          <a:bodyPr vert="horz" wrap="square" lIns="0" tIns="12700" rIns="0" bIns="0" rtlCol="0">
            <a:spAutoFit/>
          </a:bodyPr>
          <a:lstStyle/>
          <a:p>
            <a:pPr marL="12700" marR="5080" algn="ctr">
              <a:lnSpc>
                <a:spcPct val="107400"/>
              </a:lnSpc>
              <a:spcBef>
                <a:spcPts val="100"/>
              </a:spcBef>
            </a:pPr>
            <a:r>
              <a:rPr spc="70" dirty="0"/>
              <a:t>Turn</a:t>
            </a:r>
            <a:r>
              <a:rPr spc="-35" dirty="0"/>
              <a:t> </a:t>
            </a:r>
            <a:r>
              <a:rPr spc="15" dirty="0"/>
              <a:t>challenges</a:t>
            </a:r>
            <a:r>
              <a:rPr spc="-30" dirty="0"/>
              <a:t> into </a:t>
            </a:r>
            <a:r>
              <a:rPr spc="-1580" dirty="0"/>
              <a:t> </a:t>
            </a:r>
            <a:r>
              <a:rPr spc="-10" dirty="0"/>
              <a:t>opportunities.</a:t>
            </a:r>
          </a:p>
          <a:p>
            <a:pPr algn="ctr">
              <a:lnSpc>
                <a:spcPct val="100000"/>
              </a:lnSpc>
              <a:spcBef>
                <a:spcPts val="570"/>
              </a:spcBef>
            </a:pPr>
            <a:r>
              <a:rPr spc="65" dirty="0"/>
              <a:t>Ask</a:t>
            </a:r>
            <a:r>
              <a:rPr spc="-45" dirty="0"/>
              <a:t> </a:t>
            </a:r>
            <a:r>
              <a:rPr spc="35" dirty="0"/>
              <a:t>more.</a:t>
            </a:r>
          </a:p>
        </p:txBody>
      </p:sp>
      <p:sp>
        <p:nvSpPr>
          <p:cNvPr id="7" name="object 7"/>
          <p:cNvSpPr/>
          <p:nvPr/>
        </p:nvSpPr>
        <p:spPr>
          <a:xfrm>
            <a:off x="0" y="8876400"/>
            <a:ext cx="18284190" cy="1410970"/>
          </a:xfrm>
          <a:custGeom>
            <a:avLst/>
            <a:gdLst/>
            <a:ahLst/>
            <a:cxnLst/>
            <a:rect l="l" t="t" r="r" b="b"/>
            <a:pathLst>
              <a:path w="18284190" h="1410970">
                <a:moveTo>
                  <a:pt x="18283826" y="1410599"/>
                </a:moveTo>
                <a:lnTo>
                  <a:pt x="0" y="1410599"/>
                </a:lnTo>
                <a:lnTo>
                  <a:pt x="0" y="367929"/>
                </a:lnTo>
                <a:lnTo>
                  <a:pt x="2874" y="321868"/>
                </a:lnTo>
                <a:lnTo>
                  <a:pt x="11264" y="277489"/>
                </a:lnTo>
                <a:lnTo>
                  <a:pt x="24822" y="235140"/>
                </a:lnTo>
                <a:lnTo>
                  <a:pt x="43200" y="195169"/>
                </a:lnTo>
                <a:lnTo>
                  <a:pt x="66047" y="157926"/>
                </a:lnTo>
                <a:lnTo>
                  <a:pt x="93017" y="123759"/>
                </a:lnTo>
                <a:lnTo>
                  <a:pt x="123759" y="93017"/>
                </a:lnTo>
                <a:lnTo>
                  <a:pt x="157926" y="66047"/>
                </a:lnTo>
                <a:lnTo>
                  <a:pt x="195169" y="43200"/>
                </a:lnTo>
                <a:lnTo>
                  <a:pt x="235140" y="24822"/>
                </a:lnTo>
                <a:lnTo>
                  <a:pt x="277489" y="11264"/>
                </a:lnTo>
                <a:lnTo>
                  <a:pt x="321868" y="2874"/>
                </a:lnTo>
                <a:lnTo>
                  <a:pt x="367929" y="0"/>
                </a:lnTo>
                <a:lnTo>
                  <a:pt x="17920068" y="0"/>
                </a:lnTo>
                <a:lnTo>
                  <a:pt x="17966129" y="2874"/>
                </a:lnTo>
                <a:lnTo>
                  <a:pt x="18010509" y="11264"/>
                </a:lnTo>
                <a:lnTo>
                  <a:pt x="18052858" y="24822"/>
                </a:lnTo>
                <a:lnTo>
                  <a:pt x="18092829" y="43200"/>
                </a:lnTo>
                <a:lnTo>
                  <a:pt x="18130072" y="66047"/>
                </a:lnTo>
                <a:lnTo>
                  <a:pt x="18164239" y="93017"/>
                </a:lnTo>
                <a:lnTo>
                  <a:pt x="18194981" y="123759"/>
                </a:lnTo>
                <a:lnTo>
                  <a:pt x="18221950" y="157926"/>
                </a:lnTo>
                <a:lnTo>
                  <a:pt x="18244798" y="195169"/>
                </a:lnTo>
                <a:lnTo>
                  <a:pt x="18263175" y="235140"/>
                </a:lnTo>
                <a:lnTo>
                  <a:pt x="18276733" y="277489"/>
                </a:lnTo>
                <a:lnTo>
                  <a:pt x="18283826" y="315005"/>
                </a:lnTo>
                <a:lnTo>
                  <a:pt x="18283826" y="1410599"/>
                </a:lnTo>
                <a:close/>
              </a:path>
            </a:pathLst>
          </a:custGeom>
          <a:solidFill>
            <a:srgbClr val="7DD957"/>
          </a:solid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86372"/>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sp>
        <p:nvSpPr>
          <p:cNvPr id="3" name="object 3"/>
          <p:cNvSpPr/>
          <p:nvPr/>
        </p:nvSpPr>
        <p:spPr>
          <a:xfrm>
            <a:off x="12986167" y="5092493"/>
            <a:ext cx="2995930" cy="95250"/>
          </a:xfrm>
          <a:custGeom>
            <a:avLst/>
            <a:gdLst/>
            <a:ahLst/>
            <a:cxnLst/>
            <a:rect l="l" t="t" r="r" b="b"/>
            <a:pathLst>
              <a:path w="2995930" h="95250">
                <a:moveTo>
                  <a:pt x="2995612" y="95249"/>
                </a:moveTo>
                <a:lnTo>
                  <a:pt x="0" y="95249"/>
                </a:lnTo>
                <a:lnTo>
                  <a:pt x="0" y="0"/>
                </a:lnTo>
                <a:lnTo>
                  <a:pt x="2995612" y="0"/>
                </a:lnTo>
                <a:lnTo>
                  <a:pt x="2995612" y="95249"/>
                </a:lnTo>
                <a:close/>
              </a:path>
            </a:pathLst>
          </a:custGeom>
          <a:solidFill>
            <a:srgbClr val="008037"/>
          </a:solidFill>
        </p:spPr>
        <p:txBody>
          <a:bodyPr wrap="square" lIns="0" tIns="0" rIns="0" bIns="0" rtlCol="0"/>
          <a:lstStyle/>
          <a:p>
            <a:endParaRPr/>
          </a:p>
        </p:txBody>
      </p:sp>
      <p:sp>
        <p:nvSpPr>
          <p:cNvPr id="4" name="object 4"/>
          <p:cNvSpPr txBox="1"/>
          <p:nvPr/>
        </p:nvSpPr>
        <p:spPr>
          <a:xfrm>
            <a:off x="9320332" y="4006706"/>
            <a:ext cx="6674484" cy="1244600"/>
          </a:xfrm>
          <a:prstGeom prst="rect">
            <a:avLst/>
          </a:prstGeom>
        </p:spPr>
        <p:txBody>
          <a:bodyPr vert="horz" wrap="square" lIns="0" tIns="12700" rIns="0" bIns="0" rtlCol="0">
            <a:spAutoFit/>
          </a:bodyPr>
          <a:lstStyle/>
          <a:p>
            <a:pPr marL="12700">
              <a:lnSpc>
                <a:spcPct val="100000"/>
              </a:lnSpc>
              <a:spcBef>
                <a:spcPts val="100"/>
              </a:spcBef>
            </a:pPr>
            <a:r>
              <a:rPr lang="en-US" sz="8000" spc="-55" dirty="0">
                <a:solidFill>
                  <a:srgbClr val="008037"/>
                </a:solidFill>
                <a:latin typeface="Roboto"/>
                <a:cs typeface="Roboto"/>
              </a:rPr>
              <a:t>Anmol</a:t>
            </a:r>
            <a:r>
              <a:rPr sz="8000" spc="-55" dirty="0">
                <a:solidFill>
                  <a:srgbClr val="008037"/>
                </a:solidFill>
                <a:latin typeface="Roboto"/>
                <a:cs typeface="Roboto"/>
              </a:rPr>
              <a:t>,</a:t>
            </a:r>
            <a:r>
              <a:rPr sz="8000" spc="-70" dirty="0">
                <a:solidFill>
                  <a:srgbClr val="008037"/>
                </a:solidFill>
                <a:latin typeface="Roboto"/>
                <a:cs typeface="Roboto"/>
              </a:rPr>
              <a:t> </a:t>
            </a:r>
            <a:r>
              <a:rPr sz="8000" spc="10" dirty="0">
                <a:solidFill>
                  <a:srgbClr val="008037"/>
                </a:solidFill>
                <a:latin typeface="Roboto"/>
                <a:cs typeface="Roboto"/>
              </a:rPr>
              <a:t>Offline</a:t>
            </a:r>
            <a:endParaRPr sz="8000" dirty="0">
              <a:latin typeface="Roboto"/>
              <a:cs typeface="Roboto"/>
            </a:endParaRPr>
          </a:p>
        </p:txBody>
      </p:sp>
      <p:sp>
        <p:nvSpPr>
          <p:cNvPr id="5" name="object 5"/>
          <p:cNvSpPr txBox="1"/>
          <p:nvPr/>
        </p:nvSpPr>
        <p:spPr>
          <a:xfrm>
            <a:off x="9320332" y="5629872"/>
            <a:ext cx="3842385" cy="574040"/>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3B3B3B"/>
                </a:solidFill>
                <a:latin typeface="Roboto"/>
                <a:cs typeface="Roboto"/>
              </a:rPr>
              <a:t>See</a:t>
            </a:r>
            <a:r>
              <a:rPr sz="3600" spc="-45" dirty="0">
                <a:solidFill>
                  <a:srgbClr val="3B3B3B"/>
                </a:solidFill>
                <a:latin typeface="Roboto"/>
                <a:cs typeface="Roboto"/>
              </a:rPr>
              <a:t> </a:t>
            </a:r>
            <a:r>
              <a:rPr sz="3600" spc="-55" dirty="0">
                <a:solidFill>
                  <a:srgbClr val="3B3B3B"/>
                </a:solidFill>
                <a:latin typeface="Roboto"/>
                <a:cs typeface="Roboto"/>
              </a:rPr>
              <a:t>you</a:t>
            </a:r>
            <a:r>
              <a:rPr sz="3600" spc="-40" dirty="0">
                <a:solidFill>
                  <a:srgbClr val="3B3B3B"/>
                </a:solidFill>
                <a:latin typeface="Roboto"/>
                <a:cs typeface="Roboto"/>
              </a:rPr>
              <a:t> </a:t>
            </a:r>
            <a:r>
              <a:rPr sz="3600" spc="-15" dirty="0">
                <a:solidFill>
                  <a:srgbClr val="3B3B3B"/>
                </a:solidFill>
                <a:latin typeface="Roboto"/>
                <a:cs typeface="Roboto"/>
              </a:rPr>
              <a:t>tomorrow.</a:t>
            </a:r>
            <a:endParaRPr sz="3600">
              <a:latin typeface="Roboto"/>
              <a:cs typeface="Roboto"/>
            </a:endParaRPr>
          </a:p>
        </p:txBody>
      </p:sp>
      <p:grpSp>
        <p:nvGrpSpPr>
          <p:cNvPr id="6" name="object 6"/>
          <p:cNvGrpSpPr/>
          <p:nvPr/>
        </p:nvGrpSpPr>
        <p:grpSpPr>
          <a:xfrm>
            <a:off x="0" y="14165"/>
            <a:ext cx="8687377" cy="10273030"/>
            <a:chOff x="0" y="14165"/>
            <a:chExt cx="8687377" cy="10273030"/>
          </a:xfrm>
        </p:grpSpPr>
        <p:sp>
          <p:nvSpPr>
            <p:cNvPr id="7" name="object 7"/>
            <p:cNvSpPr/>
            <p:nvPr/>
          </p:nvSpPr>
          <p:spPr>
            <a:xfrm>
              <a:off x="0" y="14165"/>
              <a:ext cx="6673850" cy="10273030"/>
            </a:xfrm>
            <a:custGeom>
              <a:avLst/>
              <a:gdLst/>
              <a:ahLst/>
              <a:cxnLst/>
              <a:rect l="l" t="t" r="r" b="b"/>
              <a:pathLst>
                <a:path w="6673850" h="10273030">
                  <a:moveTo>
                    <a:pt x="6405354" y="10272833"/>
                  </a:moveTo>
                  <a:lnTo>
                    <a:pt x="34372" y="10272833"/>
                  </a:lnTo>
                  <a:lnTo>
                    <a:pt x="1084" y="10262176"/>
                  </a:lnTo>
                  <a:lnTo>
                    <a:pt x="0" y="10261677"/>
                  </a:lnTo>
                  <a:lnTo>
                    <a:pt x="0" y="25321"/>
                  </a:lnTo>
                  <a:lnTo>
                    <a:pt x="1084" y="24822"/>
                  </a:lnTo>
                  <a:lnTo>
                    <a:pt x="43433" y="11264"/>
                  </a:lnTo>
                  <a:lnTo>
                    <a:pt x="87812" y="2874"/>
                  </a:lnTo>
                  <a:lnTo>
                    <a:pt x="133872" y="0"/>
                  </a:lnTo>
                  <a:lnTo>
                    <a:pt x="6305854" y="0"/>
                  </a:lnTo>
                  <a:lnTo>
                    <a:pt x="6351913" y="2874"/>
                  </a:lnTo>
                  <a:lnTo>
                    <a:pt x="6396293" y="11264"/>
                  </a:lnTo>
                  <a:lnTo>
                    <a:pt x="6438642" y="24822"/>
                  </a:lnTo>
                  <a:lnTo>
                    <a:pt x="6478612" y="43200"/>
                  </a:lnTo>
                  <a:lnTo>
                    <a:pt x="6515855" y="66047"/>
                  </a:lnTo>
                  <a:lnTo>
                    <a:pt x="6550023" y="93016"/>
                  </a:lnTo>
                  <a:lnTo>
                    <a:pt x="6580765" y="123759"/>
                  </a:lnTo>
                  <a:lnTo>
                    <a:pt x="6607735" y="157926"/>
                  </a:lnTo>
                  <a:lnTo>
                    <a:pt x="6630582" y="195169"/>
                  </a:lnTo>
                  <a:lnTo>
                    <a:pt x="6648959" y="235139"/>
                  </a:lnTo>
                  <a:lnTo>
                    <a:pt x="6662518" y="277489"/>
                  </a:lnTo>
                  <a:lnTo>
                    <a:pt x="6670908" y="321868"/>
                  </a:lnTo>
                  <a:lnTo>
                    <a:pt x="6673782" y="367929"/>
                  </a:lnTo>
                  <a:lnTo>
                    <a:pt x="6673782" y="9919070"/>
                  </a:lnTo>
                  <a:lnTo>
                    <a:pt x="6670908" y="9965131"/>
                  </a:lnTo>
                  <a:lnTo>
                    <a:pt x="6662518" y="10009510"/>
                  </a:lnTo>
                  <a:lnTo>
                    <a:pt x="6648959" y="10051859"/>
                  </a:lnTo>
                  <a:lnTo>
                    <a:pt x="6630582" y="10091829"/>
                  </a:lnTo>
                  <a:lnTo>
                    <a:pt x="6607735" y="10129072"/>
                  </a:lnTo>
                  <a:lnTo>
                    <a:pt x="6580765" y="10163239"/>
                  </a:lnTo>
                  <a:lnTo>
                    <a:pt x="6550023" y="10193982"/>
                  </a:lnTo>
                  <a:lnTo>
                    <a:pt x="6515855" y="10220951"/>
                  </a:lnTo>
                  <a:lnTo>
                    <a:pt x="6478612" y="10243799"/>
                  </a:lnTo>
                  <a:lnTo>
                    <a:pt x="6438642" y="10262176"/>
                  </a:lnTo>
                  <a:lnTo>
                    <a:pt x="6405354" y="10272833"/>
                  </a:lnTo>
                  <a:close/>
                </a:path>
              </a:pathLst>
            </a:custGeom>
            <a:solidFill>
              <a:srgbClr val="7DD957"/>
            </a:solidFill>
          </p:spPr>
          <p:txBody>
            <a:bodyPr wrap="square" lIns="0" tIns="0" rIns="0" bIns="0" rtlCol="0"/>
            <a:lstStyle/>
            <a:p>
              <a:endParaRPr/>
            </a:p>
          </p:txBody>
        </p:sp>
        <p:pic>
          <p:nvPicPr>
            <p:cNvPr id="8" name="object 8"/>
            <p:cNvPicPr/>
            <p:nvPr/>
          </p:nvPicPr>
          <p:blipFill>
            <a:blip r:embed="rId2">
              <a:extLst>
                <a:ext uri="{28A0092B-C50C-407E-A947-70E740481C1C}">
                  <a14:useLocalDpi xmlns:a14="http://schemas.microsoft.com/office/drawing/2010/main" val="0"/>
                </a:ext>
              </a:extLst>
            </a:blip>
            <a:srcRect/>
            <a:stretch/>
          </p:blipFill>
          <p:spPr>
            <a:xfrm>
              <a:off x="3219863" y="1748906"/>
              <a:ext cx="5467514" cy="6817517"/>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988" y="1451630"/>
            <a:ext cx="9144000" cy="6958965"/>
            <a:chOff x="4572988" y="1451630"/>
            <a:chExt cx="9144000" cy="6958965"/>
          </a:xfrm>
        </p:grpSpPr>
        <p:pic>
          <p:nvPicPr>
            <p:cNvPr id="3" name="object 3"/>
            <p:cNvPicPr/>
            <p:nvPr/>
          </p:nvPicPr>
          <p:blipFill>
            <a:blip r:embed="rId2" cstate="print"/>
            <a:stretch>
              <a:fillRect/>
            </a:stretch>
          </p:blipFill>
          <p:spPr>
            <a:xfrm>
              <a:off x="4572988" y="1451630"/>
              <a:ext cx="9143999" cy="5772149"/>
            </a:xfrm>
            <a:prstGeom prst="rect">
              <a:avLst/>
            </a:prstGeom>
          </p:spPr>
        </p:pic>
        <p:pic>
          <p:nvPicPr>
            <p:cNvPr id="4" name="object 4"/>
            <p:cNvPicPr/>
            <p:nvPr/>
          </p:nvPicPr>
          <p:blipFill>
            <a:blip r:embed="rId3" cstate="print"/>
            <a:stretch>
              <a:fillRect/>
            </a:stretch>
          </p:blipFill>
          <p:spPr>
            <a:xfrm>
              <a:off x="6870253" y="6457422"/>
              <a:ext cx="4543424" cy="1952624"/>
            </a:xfrm>
            <a:prstGeom prst="rect">
              <a:avLst/>
            </a:prstGeom>
          </p:spPr>
        </p:pic>
      </p:grpSp>
      <p:sp>
        <p:nvSpPr>
          <p:cNvPr id="5" name="object 5"/>
          <p:cNvSpPr txBox="1"/>
          <p:nvPr/>
        </p:nvSpPr>
        <p:spPr>
          <a:xfrm>
            <a:off x="7597240" y="6920530"/>
            <a:ext cx="3375559" cy="939800"/>
          </a:xfrm>
          <a:prstGeom prst="rect">
            <a:avLst/>
          </a:prstGeom>
        </p:spPr>
        <p:txBody>
          <a:bodyPr vert="horz" wrap="square" lIns="0" tIns="12700" rIns="0" bIns="0" rtlCol="0">
            <a:spAutoFit/>
          </a:bodyPr>
          <a:lstStyle/>
          <a:p>
            <a:pPr marL="502920" marR="5080" indent="-490855">
              <a:lnSpc>
                <a:spcPct val="107100"/>
              </a:lnSpc>
              <a:spcBef>
                <a:spcPts val="100"/>
              </a:spcBef>
            </a:pPr>
            <a:r>
              <a:rPr sz="2800" spc="10" dirty="0">
                <a:solidFill>
                  <a:srgbClr val="008037"/>
                </a:solidFill>
                <a:latin typeface="Roboto"/>
                <a:cs typeface="Roboto"/>
              </a:rPr>
              <a:t>REVIEW</a:t>
            </a:r>
            <a:r>
              <a:rPr sz="2800" spc="-40" dirty="0">
                <a:solidFill>
                  <a:srgbClr val="008037"/>
                </a:solidFill>
                <a:latin typeface="Roboto"/>
                <a:cs typeface="Roboto"/>
              </a:rPr>
              <a:t> </a:t>
            </a:r>
            <a:r>
              <a:rPr sz="2800" dirty="0">
                <a:solidFill>
                  <a:srgbClr val="008037"/>
                </a:solidFill>
                <a:latin typeface="Roboto"/>
                <a:cs typeface="Roboto"/>
              </a:rPr>
              <a:t>AND</a:t>
            </a:r>
            <a:r>
              <a:rPr sz="2800" spc="-40" dirty="0">
                <a:solidFill>
                  <a:srgbClr val="008037"/>
                </a:solidFill>
                <a:latin typeface="Roboto"/>
                <a:cs typeface="Roboto"/>
              </a:rPr>
              <a:t> </a:t>
            </a:r>
            <a:r>
              <a:rPr sz="2800" spc="15" dirty="0">
                <a:solidFill>
                  <a:srgbClr val="008037"/>
                </a:solidFill>
                <a:latin typeface="Roboto"/>
                <a:cs typeface="Roboto"/>
              </a:rPr>
              <a:t>NOTE </a:t>
            </a:r>
            <a:r>
              <a:rPr sz="2800" spc="-680" dirty="0">
                <a:solidFill>
                  <a:srgbClr val="008037"/>
                </a:solidFill>
                <a:latin typeface="Roboto"/>
                <a:cs typeface="Roboto"/>
              </a:rPr>
              <a:t> </a:t>
            </a:r>
            <a:r>
              <a:rPr sz="2800" spc="-35" dirty="0">
                <a:solidFill>
                  <a:srgbClr val="008037"/>
                </a:solidFill>
                <a:latin typeface="Roboto"/>
                <a:cs typeface="Roboto"/>
              </a:rPr>
              <a:t>SUBMISSION</a:t>
            </a:r>
            <a:endParaRPr sz="2800" dirty="0">
              <a:latin typeface="Roboto"/>
              <a:cs typeface="Roboto"/>
            </a:endParaRPr>
          </a:p>
        </p:txBody>
      </p:sp>
      <p:sp>
        <p:nvSpPr>
          <p:cNvPr id="6" name="object 6"/>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35" dirty="0"/>
              <a:t>https://bit.ly/leaf-nepal-dm01-sub</a:t>
            </a:r>
          </a:p>
        </p:txBody>
      </p:sp>
      <p:sp>
        <p:nvSpPr>
          <p:cNvPr id="7" name="object 7"/>
          <p:cNvSpPr/>
          <p:nvPr/>
        </p:nvSpPr>
        <p:spPr>
          <a:xfrm>
            <a:off x="0" y="8876397"/>
            <a:ext cx="18284190" cy="1410970"/>
          </a:xfrm>
          <a:custGeom>
            <a:avLst/>
            <a:gdLst/>
            <a:ahLst/>
            <a:cxnLst/>
            <a:rect l="l" t="t" r="r" b="b"/>
            <a:pathLst>
              <a:path w="18284190" h="1410970">
                <a:moveTo>
                  <a:pt x="18283826" y="1410601"/>
                </a:moveTo>
                <a:lnTo>
                  <a:pt x="0" y="1410601"/>
                </a:lnTo>
                <a:lnTo>
                  <a:pt x="0" y="367929"/>
                </a:lnTo>
                <a:lnTo>
                  <a:pt x="2874" y="321868"/>
                </a:lnTo>
                <a:lnTo>
                  <a:pt x="11264" y="277489"/>
                </a:lnTo>
                <a:lnTo>
                  <a:pt x="24822" y="235139"/>
                </a:lnTo>
                <a:lnTo>
                  <a:pt x="43200" y="195169"/>
                </a:lnTo>
                <a:lnTo>
                  <a:pt x="66047" y="157926"/>
                </a:lnTo>
                <a:lnTo>
                  <a:pt x="93017" y="123759"/>
                </a:lnTo>
                <a:lnTo>
                  <a:pt x="123759" y="93016"/>
                </a:lnTo>
                <a:lnTo>
                  <a:pt x="157926" y="66047"/>
                </a:lnTo>
                <a:lnTo>
                  <a:pt x="195169" y="43200"/>
                </a:lnTo>
                <a:lnTo>
                  <a:pt x="235140" y="24822"/>
                </a:lnTo>
                <a:lnTo>
                  <a:pt x="277489" y="11264"/>
                </a:lnTo>
                <a:lnTo>
                  <a:pt x="321868" y="2874"/>
                </a:lnTo>
                <a:lnTo>
                  <a:pt x="367929" y="0"/>
                </a:lnTo>
                <a:lnTo>
                  <a:pt x="17920068" y="0"/>
                </a:lnTo>
                <a:lnTo>
                  <a:pt x="17966129" y="2874"/>
                </a:lnTo>
                <a:lnTo>
                  <a:pt x="18010509" y="11264"/>
                </a:lnTo>
                <a:lnTo>
                  <a:pt x="18052858" y="24822"/>
                </a:lnTo>
                <a:lnTo>
                  <a:pt x="18092829" y="43200"/>
                </a:lnTo>
                <a:lnTo>
                  <a:pt x="18130072" y="66047"/>
                </a:lnTo>
                <a:lnTo>
                  <a:pt x="18164239" y="93016"/>
                </a:lnTo>
                <a:lnTo>
                  <a:pt x="18194981" y="123759"/>
                </a:lnTo>
                <a:lnTo>
                  <a:pt x="18221950" y="157926"/>
                </a:lnTo>
                <a:lnTo>
                  <a:pt x="18244798" y="195169"/>
                </a:lnTo>
                <a:lnTo>
                  <a:pt x="18263175" y="235139"/>
                </a:lnTo>
                <a:lnTo>
                  <a:pt x="18276733" y="277489"/>
                </a:lnTo>
                <a:lnTo>
                  <a:pt x="18283826" y="315005"/>
                </a:lnTo>
                <a:lnTo>
                  <a:pt x="18283826" y="1410601"/>
                </a:lnTo>
                <a:close/>
              </a:path>
            </a:pathLst>
          </a:custGeom>
          <a:solidFill>
            <a:srgbClr val="7DD957"/>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4" y="0"/>
            <a:ext cx="5313426" cy="1004121"/>
          </a:xfrm>
          <a:prstGeom prst="rect">
            <a:avLst/>
          </a:prstGeom>
        </p:spPr>
        <p:txBody>
          <a:bodyPr vert="horz" wrap="square" lIns="0" tIns="19050" rIns="0" bIns="0" rtlCol="0">
            <a:spAutoFit/>
          </a:bodyPr>
          <a:lstStyle/>
          <a:p>
            <a:pPr marL="19050">
              <a:spcBef>
                <a:spcPts val="150"/>
              </a:spcBef>
            </a:pPr>
            <a:r>
              <a:rPr spc="-278" dirty="0"/>
              <a:t>Project</a:t>
            </a:r>
            <a:r>
              <a:rPr spc="-488" dirty="0"/>
              <a:t> </a:t>
            </a:r>
            <a:r>
              <a:rPr spc="-600" dirty="0"/>
              <a:t>Phases</a:t>
            </a:r>
          </a:p>
        </p:txBody>
      </p:sp>
      <p:grpSp>
        <p:nvGrpSpPr>
          <p:cNvPr id="3" name="object 3"/>
          <p:cNvGrpSpPr/>
          <p:nvPr/>
        </p:nvGrpSpPr>
        <p:grpSpPr>
          <a:xfrm>
            <a:off x="368332" y="4329970"/>
            <a:ext cx="3408998" cy="1138238"/>
            <a:chOff x="245554" y="2886646"/>
            <a:chExt cx="2272665" cy="758825"/>
          </a:xfrm>
        </p:grpSpPr>
        <p:sp>
          <p:nvSpPr>
            <p:cNvPr id="4" name="object 4"/>
            <p:cNvSpPr/>
            <p:nvPr/>
          </p:nvSpPr>
          <p:spPr>
            <a:xfrm>
              <a:off x="259841" y="2900933"/>
              <a:ext cx="2244090" cy="730250"/>
            </a:xfrm>
            <a:custGeom>
              <a:avLst/>
              <a:gdLst/>
              <a:ahLst/>
              <a:cxnLst/>
              <a:rect l="l" t="t" r="r" b="b"/>
              <a:pathLst>
                <a:path w="2244090" h="730250">
                  <a:moveTo>
                    <a:pt x="1879091" y="0"/>
                  </a:moveTo>
                  <a:lnTo>
                    <a:pt x="0" y="0"/>
                  </a:lnTo>
                  <a:lnTo>
                    <a:pt x="364998" y="364998"/>
                  </a:lnTo>
                  <a:lnTo>
                    <a:pt x="0" y="729995"/>
                  </a:lnTo>
                  <a:lnTo>
                    <a:pt x="1879091" y="729995"/>
                  </a:lnTo>
                  <a:lnTo>
                    <a:pt x="2244090" y="364998"/>
                  </a:lnTo>
                  <a:lnTo>
                    <a:pt x="1879091" y="0"/>
                  </a:lnTo>
                  <a:close/>
                </a:path>
              </a:pathLst>
            </a:custGeom>
            <a:solidFill>
              <a:srgbClr val="DD8987">
                <a:alpha val="64704"/>
              </a:srgbClr>
            </a:solidFill>
          </p:spPr>
          <p:txBody>
            <a:bodyPr wrap="square" lIns="0" tIns="0" rIns="0" bIns="0" rtlCol="0"/>
            <a:lstStyle/>
            <a:p>
              <a:endParaRPr sz="2700"/>
            </a:p>
          </p:txBody>
        </p:sp>
        <p:sp>
          <p:nvSpPr>
            <p:cNvPr id="5" name="object 5"/>
            <p:cNvSpPr/>
            <p:nvPr/>
          </p:nvSpPr>
          <p:spPr>
            <a:xfrm>
              <a:off x="259841" y="2900933"/>
              <a:ext cx="2244090" cy="730250"/>
            </a:xfrm>
            <a:custGeom>
              <a:avLst/>
              <a:gdLst/>
              <a:ahLst/>
              <a:cxnLst/>
              <a:rect l="l" t="t" r="r" b="b"/>
              <a:pathLst>
                <a:path w="2244090" h="730250">
                  <a:moveTo>
                    <a:pt x="0" y="0"/>
                  </a:moveTo>
                  <a:lnTo>
                    <a:pt x="1879091" y="0"/>
                  </a:lnTo>
                  <a:lnTo>
                    <a:pt x="2244090" y="364998"/>
                  </a:lnTo>
                  <a:lnTo>
                    <a:pt x="1879091" y="729995"/>
                  </a:lnTo>
                  <a:lnTo>
                    <a:pt x="0" y="729995"/>
                  </a:lnTo>
                  <a:lnTo>
                    <a:pt x="364998" y="364998"/>
                  </a:lnTo>
                  <a:lnTo>
                    <a:pt x="0" y="0"/>
                  </a:lnTo>
                  <a:close/>
                </a:path>
              </a:pathLst>
            </a:custGeom>
            <a:ln w="28575">
              <a:solidFill>
                <a:srgbClr val="0075B1"/>
              </a:solidFill>
            </a:ln>
          </p:spPr>
          <p:txBody>
            <a:bodyPr wrap="square" lIns="0" tIns="0" rIns="0" bIns="0" rtlCol="0"/>
            <a:lstStyle/>
            <a:p>
              <a:endParaRPr sz="2700"/>
            </a:p>
          </p:txBody>
        </p:sp>
      </p:grpSp>
      <p:sp>
        <p:nvSpPr>
          <p:cNvPr id="6" name="object 6"/>
          <p:cNvSpPr txBox="1"/>
          <p:nvPr/>
        </p:nvSpPr>
        <p:spPr>
          <a:xfrm>
            <a:off x="1186433" y="4576191"/>
            <a:ext cx="1773555" cy="573234"/>
          </a:xfrm>
          <a:prstGeom prst="rect">
            <a:avLst/>
          </a:prstGeom>
        </p:spPr>
        <p:txBody>
          <a:bodyPr vert="horz" wrap="square" lIns="0" tIns="19050" rIns="0" bIns="0" rtlCol="0">
            <a:spAutoFit/>
          </a:bodyPr>
          <a:lstStyle/>
          <a:p>
            <a:pPr marL="19050">
              <a:spcBef>
                <a:spcPts val="150"/>
              </a:spcBef>
            </a:pPr>
            <a:r>
              <a:rPr sz="3600" b="1" dirty="0">
                <a:solidFill>
                  <a:srgbClr val="FFFFFF"/>
                </a:solidFill>
                <a:latin typeface="Carlito"/>
                <a:cs typeface="Carlito"/>
              </a:rPr>
              <a:t>Initi</a:t>
            </a:r>
            <a:r>
              <a:rPr sz="3600" b="1" spc="-38" dirty="0">
                <a:solidFill>
                  <a:srgbClr val="FFFFFF"/>
                </a:solidFill>
                <a:latin typeface="Carlito"/>
                <a:cs typeface="Carlito"/>
              </a:rPr>
              <a:t>a</a:t>
            </a:r>
            <a:r>
              <a:rPr sz="3600" b="1" dirty="0">
                <a:solidFill>
                  <a:srgbClr val="FFFFFF"/>
                </a:solidFill>
                <a:latin typeface="Carlito"/>
                <a:cs typeface="Carlito"/>
              </a:rPr>
              <a:t>tion</a:t>
            </a:r>
            <a:endParaRPr sz="3600">
              <a:latin typeface="Carlito"/>
              <a:cs typeface="Carlito"/>
            </a:endParaRPr>
          </a:p>
        </p:txBody>
      </p:sp>
      <p:grpSp>
        <p:nvGrpSpPr>
          <p:cNvPr id="7" name="object 7"/>
          <p:cNvGrpSpPr/>
          <p:nvPr/>
        </p:nvGrpSpPr>
        <p:grpSpPr>
          <a:xfrm>
            <a:off x="7566946" y="5147215"/>
            <a:ext cx="6230303" cy="597218"/>
            <a:chOff x="5044630" y="3431476"/>
            <a:chExt cx="4153535" cy="398145"/>
          </a:xfrm>
        </p:grpSpPr>
        <p:sp>
          <p:nvSpPr>
            <p:cNvPr id="8" name="object 8"/>
            <p:cNvSpPr/>
            <p:nvPr/>
          </p:nvSpPr>
          <p:spPr>
            <a:xfrm>
              <a:off x="5058917" y="3445764"/>
              <a:ext cx="4124960" cy="369570"/>
            </a:xfrm>
            <a:custGeom>
              <a:avLst/>
              <a:gdLst/>
              <a:ahLst/>
              <a:cxnLst/>
              <a:rect l="l" t="t" r="r" b="b"/>
              <a:pathLst>
                <a:path w="4124959" h="369570">
                  <a:moveTo>
                    <a:pt x="3939921" y="0"/>
                  </a:moveTo>
                  <a:lnTo>
                    <a:pt x="0" y="0"/>
                  </a:lnTo>
                  <a:lnTo>
                    <a:pt x="184785" y="184785"/>
                  </a:lnTo>
                  <a:lnTo>
                    <a:pt x="0" y="369569"/>
                  </a:lnTo>
                  <a:lnTo>
                    <a:pt x="3939921" y="369569"/>
                  </a:lnTo>
                  <a:lnTo>
                    <a:pt x="4124706" y="184785"/>
                  </a:lnTo>
                  <a:lnTo>
                    <a:pt x="3939921" y="0"/>
                  </a:lnTo>
                  <a:close/>
                </a:path>
              </a:pathLst>
            </a:custGeom>
            <a:solidFill>
              <a:srgbClr val="FF9999"/>
            </a:solidFill>
          </p:spPr>
          <p:txBody>
            <a:bodyPr wrap="square" lIns="0" tIns="0" rIns="0" bIns="0" rtlCol="0"/>
            <a:lstStyle/>
            <a:p>
              <a:endParaRPr sz="2700"/>
            </a:p>
          </p:txBody>
        </p:sp>
        <p:sp>
          <p:nvSpPr>
            <p:cNvPr id="9" name="object 9"/>
            <p:cNvSpPr/>
            <p:nvPr/>
          </p:nvSpPr>
          <p:spPr>
            <a:xfrm>
              <a:off x="5058917" y="3445764"/>
              <a:ext cx="4124960" cy="369570"/>
            </a:xfrm>
            <a:custGeom>
              <a:avLst/>
              <a:gdLst/>
              <a:ahLst/>
              <a:cxnLst/>
              <a:rect l="l" t="t" r="r" b="b"/>
              <a:pathLst>
                <a:path w="4124959" h="369570">
                  <a:moveTo>
                    <a:pt x="0" y="0"/>
                  </a:moveTo>
                  <a:lnTo>
                    <a:pt x="3939921" y="0"/>
                  </a:lnTo>
                  <a:lnTo>
                    <a:pt x="4124706" y="184785"/>
                  </a:lnTo>
                  <a:lnTo>
                    <a:pt x="3939921" y="369569"/>
                  </a:lnTo>
                  <a:lnTo>
                    <a:pt x="0" y="369569"/>
                  </a:lnTo>
                  <a:lnTo>
                    <a:pt x="184785" y="184785"/>
                  </a:lnTo>
                  <a:lnTo>
                    <a:pt x="0" y="0"/>
                  </a:lnTo>
                  <a:close/>
                </a:path>
              </a:pathLst>
            </a:custGeom>
            <a:ln w="28575">
              <a:solidFill>
                <a:srgbClr val="0075B1"/>
              </a:solidFill>
            </a:ln>
          </p:spPr>
          <p:txBody>
            <a:bodyPr wrap="square" lIns="0" tIns="0" rIns="0" bIns="0" rtlCol="0"/>
            <a:lstStyle/>
            <a:p>
              <a:endParaRPr sz="2700"/>
            </a:p>
          </p:txBody>
        </p:sp>
      </p:grpSp>
      <p:sp>
        <p:nvSpPr>
          <p:cNvPr id="10" name="object 10"/>
          <p:cNvSpPr txBox="1"/>
          <p:nvPr/>
        </p:nvSpPr>
        <p:spPr>
          <a:xfrm>
            <a:off x="8629269" y="5123688"/>
            <a:ext cx="4107180" cy="573234"/>
          </a:xfrm>
          <a:prstGeom prst="rect">
            <a:avLst/>
          </a:prstGeom>
        </p:spPr>
        <p:txBody>
          <a:bodyPr vert="horz" wrap="square" lIns="0" tIns="19050" rIns="0" bIns="0" rtlCol="0">
            <a:spAutoFit/>
          </a:bodyPr>
          <a:lstStyle/>
          <a:p>
            <a:pPr marL="19050">
              <a:spcBef>
                <a:spcPts val="150"/>
              </a:spcBef>
            </a:pPr>
            <a:r>
              <a:rPr sz="3600" b="1" spc="-8" dirty="0">
                <a:solidFill>
                  <a:srgbClr val="FFFFFF"/>
                </a:solidFill>
                <a:latin typeface="Carlito"/>
                <a:cs typeface="Carlito"/>
              </a:rPr>
              <a:t>Monitoring </a:t>
            </a:r>
            <a:r>
              <a:rPr sz="3600" b="1" dirty="0">
                <a:solidFill>
                  <a:srgbClr val="FFFFFF"/>
                </a:solidFill>
                <a:latin typeface="Carlito"/>
                <a:cs typeface="Carlito"/>
              </a:rPr>
              <a:t>&amp;</a:t>
            </a:r>
            <a:r>
              <a:rPr sz="3600" b="1" spc="-150" dirty="0">
                <a:solidFill>
                  <a:srgbClr val="FFFFFF"/>
                </a:solidFill>
                <a:latin typeface="Carlito"/>
                <a:cs typeface="Carlito"/>
              </a:rPr>
              <a:t> </a:t>
            </a:r>
            <a:r>
              <a:rPr sz="3600" b="1" spc="-15" dirty="0">
                <a:solidFill>
                  <a:srgbClr val="FFFFFF"/>
                </a:solidFill>
                <a:latin typeface="Carlito"/>
                <a:cs typeface="Carlito"/>
              </a:rPr>
              <a:t>Control</a:t>
            </a:r>
            <a:endParaRPr sz="3600">
              <a:latin typeface="Carlito"/>
              <a:cs typeface="Carlito"/>
            </a:endParaRPr>
          </a:p>
        </p:txBody>
      </p:sp>
      <p:grpSp>
        <p:nvGrpSpPr>
          <p:cNvPr id="11" name="object 11"/>
          <p:cNvGrpSpPr/>
          <p:nvPr/>
        </p:nvGrpSpPr>
        <p:grpSpPr>
          <a:xfrm>
            <a:off x="7566946" y="4053364"/>
            <a:ext cx="6230303" cy="597218"/>
            <a:chOff x="5044630" y="2702242"/>
            <a:chExt cx="4153535" cy="398145"/>
          </a:xfrm>
        </p:grpSpPr>
        <p:sp>
          <p:nvSpPr>
            <p:cNvPr id="12" name="object 12"/>
            <p:cNvSpPr/>
            <p:nvPr/>
          </p:nvSpPr>
          <p:spPr>
            <a:xfrm>
              <a:off x="5058917" y="2716529"/>
              <a:ext cx="4124960" cy="369570"/>
            </a:xfrm>
            <a:custGeom>
              <a:avLst/>
              <a:gdLst/>
              <a:ahLst/>
              <a:cxnLst/>
              <a:rect l="l" t="t" r="r" b="b"/>
              <a:pathLst>
                <a:path w="4124959" h="369569">
                  <a:moveTo>
                    <a:pt x="3939921" y="0"/>
                  </a:moveTo>
                  <a:lnTo>
                    <a:pt x="0" y="0"/>
                  </a:lnTo>
                  <a:lnTo>
                    <a:pt x="184785" y="184785"/>
                  </a:lnTo>
                  <a:lnTo>
                    <a:pt x="0" y="369570"/>
                  </a:lnTo>
                  <a:lnTo>
                    <a:pt x="3939921" y="369570"/>
                  </a:lnTo>
                  <a:lnTo>
                    <a:pt x="4124706" y="184785"/>
                  </a:lnTo>
                  <a:lnTo>
                    <a:pt x="3939921" y="0"/>
                  </a:lnTo>
                  <a:close/>
                </a:path>
              </a:pathLst>
            </a:custGeom>
            <a:solidFill>
              <a:srgbClr val="DD8987"/>
            </a:solidFill>
          </p:spPr>
          <p:txBody>
            <a:bodyPr wrap="square" lIns="0" tIns="0" rIns="0" bIns="0" rtlCol="0"/>
            <a:lstStyle/>
            <a:p>
              <a:endParaRPr sz="2700"/>
            </a:p>
          </p:txBody>
        </p:sp>
        <p:sp>
          <p:nvSpPr>
            <p:cNvPr id="13" name="object 13"/>
            <p:cNvSpPr/>
            <p:nvPr/>
          </p:nvSpPr>
          <p:spPr>
            <a:xfrm>
              <a:off x="5058917" y="2716529"/>
              <a:ext cx="4124960" cy="369570"/>
            </a:xfrm>
            <a:custGeom>
              <a:avLst/>
              <a:gdLst/>
              <a:ahLst/>
              <a:cxnLst/>
              <a:rect l="l" t="t" r="r" b="b"/>
              <a:pathLst>
                <a:path w="4124959" h="369569">
                  <a:moveTo>
                    <a:pt x="0" y="0"/>
                  </a:moveTo>
                  <a:lnTo>
                    <a:pt x="3939921" y="0"/>
                  </a:lnTo>
                  <a:lnTo>
                    <a:pt x="4124706" y="184785"/>
                  </a:lnTo>
                  <a:lnTo>
                    <a:pt x="3939921" y="369570"/>
                  </a:lnTo>
                  <a:lnTo>
                    <a:pt x="0" y="369570"/>
                  </a:lnTo>
                  <a:lnTo>
                    <a:pt x="184785" y="184785"/>
                  </a:lnTo>
                  <a:lnTo>
                    <a:pt x="0" y="0"/>
                  </a:lnTo>
                  <a:close/>
                </a:path>
              </a:pathLst>
            </a:custGeom>
            <a:ln w="28575">
              <a:solidFill>
                <a:srgbClr val="0075B1"/>
              </a:solidFill>
            </a:ln>
          </p:spPr>
          <p:txBody>
            <a:bodyPr wrap="square" lIns="0" tIns="0" rIns="0" bIns="0" rtlCol="0"/>
            <a:lstStyle/>
            <a:p>
              <a:endParaRPr sz="2700"/>
            </a:p>
          </p:txBody>
        </p:sp>
      </p:grpSp>
      <p:sp>
        <p:nvSpPr>
          <p:cNvPr id="14" name="object 14"/>
          <p:cNvSpPr txBox="1"/>
          <p:nvPr/>
        </p:nvSpPr>
        <p:spPr>
          <a:xfrm>
            <a:off x="9738360" y="4029075"/>
            <a:ext cx="1887855" cy="573234"/>
          </a:xfrm>
          <a:prstGeom prst="rect">
            <a:avLst/>
          </a:prstGeom>
        </p:spPr>
        <p:txBody>
          <a:bodyPr vert="horz" wrap="square" lIns="0" tIns="19050" rIns="0" bIns="0" rtlCol="0">
            <a:spAutoFit/>
          </a:bodyPr>
          <a:lstStyle/>
          <a:p>
            <a:pPr marL="19050">
              <a:spcBef>
                <a:spcPts val="150"/>
              </a:spcBef>
            </a:pPr>
            <a:r>
              <a:rPr sz="3600" b="1" spc="-23" dirty="0">
                <a:solidFill>
                  <a:srgbClr val="FFFFFF"/>
                </a:solidFill>
                <a:latin typeface="Carlito"/>
                <a:cs typeface="Carlito"/>
              </a:rPr>
              <a:t>Execution</a:t>
            </a:r>
            <a:endParaRPr sz="3600">
              <a:latin typeface="Carlito"/>
              <a:cs typeface="Carlito"/>
            </a:endParaRPr>
          </a:p>
        </p:txBody>
      </p:sp>
      <p:sp>
        <p:nvSpPr>
          <p:cNvPr id="15" name="object 15"/>
          <p:cNvSpPr/>
          <p:nvPr/>
        </p:nvSpPr>
        <p:spPr>
          <a:xfrm>
            <a:off x="14045185" y="4312540"/>
            <a:ext cx="3668078" cy="1174433"/>
          </a:xfrm>
          <a:custGeom>
            <a:avLst/>
            <a:gdLst/>
            <a:ahLst/>
            <a:cxnLst/>
            <a:rect l="l" t="t" r="r" b="b"/>
            <a:pathLst>
              <a:path w="2445384" h="782954">
                <a:moveTo>
                  <a:pt x="0" y="0"/>
                </a:moveTo>
                <a:lnTo>
                  <a:pt x="2053971" y="0"/>
                </a:lnTo>
                <a:lnTo>
                  <a:pt x="2445258" y="391287"/>
                </a:lnTo>
                <a:lnTo>
                  <a:pt x="2053971" y="782574"/>
                </a:lnTo>
                <a:lnTo>
                  <a:pt x="0" y="782574"/>
                </a:lnTo>
                <a:lnTo>
                  <a:pt x="391287" y="391287"/>
                </a:lnTo>
                <a:lnTo>
                  <a:pt x="0" y="0"/>
                </a:lnTo>
                <a:close/>
              </a:path>
            </a:pathLst>
          </a:custGeom>
          <a:ln w="28575">
            <a:solidFill>
              <a:srgbClr val="0075B1"/>
            </a:solidFill>
          </a:ln>
        </p:spPr>
        <p:txBody>
          <a:bodyPr wrap="square" lIns="0" tIns="0" rIns="0" bIns="0" rtlCol="0"/>
          <a:lstStyle/>
          <a:p>
            <a:endParaRPr sz="2700"/>
          </a:p>
        </p:txBody>
      </p:sp>
      <p:sp>
        <p:nvSpPr>
          <p:cNvPr id="16" name="object 16"/>
          <p:cNvSpPr txBox="1"/>
          <p:nvPr/>
        </p:nvSpPr>
        <p:spPr>
          <a:xfrm>
            <a:off x="15153513" y="4576953"/>
            <a:ext cx="1453515" cy="573234"/>
          </a:xfrm>
          <a:prstGeom prst="rect">
            <a:avLst/>
          </a:prstGeom>
        </p:spPr>
        <p:txBody>
          <a:bodyPr vert="horz" wrap="square" lIns="0" tIns="19050" rIns="0" bIns="0" rtlCol="0">
            <a:spAutoFit/>
          </a:bodyPr>
          <a:lstStyle/>
          <a:p>
            <a:pPr marL="19050">
              <a:spcBef>
                <a:spcPts val="150"/>
              </a:spcBef>
            </a:pPr>
            <a:r>
              <a:rPr sz="3600" b="1" spc="-15" dirty="0">
                <a:solidFill>
                  <a:srgbClr val="0075B1"/>
                </a:solidFill>
                <a:latin typeface="Carlito"/>
                <a:cs typeface="Carlito"/>
              </a:rPr>
              <a:t>Closure</a:t>
            </a:r>
            <a:endParaRPr sz="3600">
              <a:latin typeface="Carlito"/>
              <a:cs typeface="Carlito"/>
            </a:endParaRPr>
          </a:p>
        </p:txBody>
      </p:sp>
      <p:grpSp>
        <p:nvGrpSpPr>
          <p:cNvPr id="17" name="object 17"/>
          <p:cNvGrpSpPr/>
          <p:nvPr/>
        </p:nvGrpSpPr>
        <p:grpSpPr>
          <a:xfrm>
            <a:off x="3871627" y="4329970"/>
            <a:ext cx="3601403" cy="1138238"/>
            <a:chOff x="2581084" y="2886646"/>
            <a:chExt cx="2400935" cy="758825"/>
          </a:xfrm>
        </p:grpSpPr>
        <p:sp>
          <p:nvSpPr>
            <p:cNvPr id="18" name="object 18"/>
            <p:cNvSpPr/>
            <p:nvPr/>
          </p:nvSpPr>
          <p:spPr>
            <a:xfrm>
              <a:off x="2595372" y="2900933"/>
              <a:ext cx="2372360" cy="730250"/>
            </a:xfrm>
            <a:custGeom>
              <a:avLst/>
              <a:gdLst/>
              <a:ahLst/>
              <a:cxnLst/>
              <a:rect l="l" t="t" r="r" b="b"/>
              <a:pathLst>
                <a:path w="2372360" h="730250">
                  <a:moveTo>
                    <a:pt x="2007107" y="0"/>
                  </a:moveTo>
                  <a:lnTo>
                    <a:pt x="0" y="0"/>
                  </a:lnTo>
                  <a:lnTo>
                    <a:pt x="364997" y="364998"/>
                  </a:lnTo>
                  <a:lnTo>
                    <a:pt x="0" y="729995"/>
                  </a:lnTo>
                  <a:lnTo>
                    <a:pt x="2007107" y="729995"/>
                  </a:lnTo>
                  <a:lnTo>
                    <a:pt x="2372105" y="364998"/>
                  </a:lnTo>
                  <a:lnTo>
                    <a:pt x="2007107" y="0"/>
                  </a:lnTo>
                  <a:close/>
                </a:path>
              </a:pathLst>
            </a:custGeom>
            <a:solidFill>
              <a:srgbClr val="DD8987"/>
            </a:solidFill>
          </p:spPr>
          <p:txBody>
            <a:bodyPr wrap="square" lIns="0" tIns="0" rIns="0" bIns="0" rtlCol="0"/>
            <a:lstStyle/>
            <a:p>
              <a:endParaRPr sz="2700"/>
            </a:p>
          </p:txBody>
        </p:sp>
        <p:sp>
          <p:nvSpPr>
            <p:cNvPr id="19" name="object 19"/>
            <p:cNvSpPr/>
            <p:nvPr/>
          </p:nvSpPr>
          <p:spPr>
            <a:xfrm>
              <a:off x="2595372" y="2900933"/>
              <a:ext cx="2372360" cy="730250"/>
            </a:xfrm>
            <a:custGeom>
              <a:avLst/>
              <a:gdLst/>
              <a:ahLst/>
              <a:cxnLst/>
              <a:rect l="l" t="t" r="r" b="b"/>
              <a:pathLst>
                <a:path w="2372360" h="730250">
                  <a:moveTo>
                    <a:pt x="0" y="0"/>
                  </a:moveTo>
                  <a:lnTo>
                    <a:pt x="2007107" y="0"/>
                  </a:lnTo>
                  <a:lnTo>
                    <a:pt x="2372105" y="364998"/>
                  </a:lnTo>
                  <a:lnTo>
                    <a:pt x="2007107" y="729995"/>
                  </a:lnTo>
                  <a:lnTo>
                    <a:pt x="0" y="729995"/>
                  </a:lnTo>
                  <a:lnTo>
                    <a:pt x="364997" y="364998"/>
                  </a:lnTo>
                  <a:lnTo>
                    <a:pt x="0" y="0"/>
                  </a:lnTo>
                  <a:close/>
                </a:path>
              </a:pathLst>
            </a:custGeom>
            <a:ln w="28575">
              <a:solidFill>
                <a:srgbClr val="0075B1"/>
              </a:solidFill>
            </a:ln>
          </p:spPr>
          <p:txBody>
            <a:bodyPr wrap="square" lIns="0" tIns="0" rIns="0" bIns="0" rtlCol="0"/>
            <a:lstStyle/>
            <a:p>
              <a:endParaRPr sz="2700"/>
            </a:p>
          </p:txBody>
        </p:sp>
      </p:grpSp>
      <p:sp>
        <p:nvSpPr>
          <p:cNvPr id="20" name="object 20"/>
          <p:cNvSpPr txBox="1"/>
          <p:nvPr/>
        </p:nvSpPr>
        <p:spPr>
          <a:xfrm>
            <a:off x="4830317" y="4576191"/>
            <a:ext cx="1684020" cy="573234"/>
          </a:xfrm>
          <a:prstGeom prst="rect">
            <a:avLst/>
          </a:prstGeom>
        </p:spPr>
        <p:txBody>
          <a:bodyPr vert="horz" wrap="square" lIns="0" tIns="19050" rIns="0" bIns="0" rtlCol="0">
            <a:spAutoFit/>
          </a:bodyPr>
          <a:lstStyle/>
          <a:p>
            <a:pPr marL="19050">
              <a:spcBef>
                <a:spcPts val="150"/>
              </a:spcBef>
            </a:pPr>
            <a:r>
              <a:rPr sz="3600" b="1" spc="-8" dirty="0">
                <a:solidFill>
                  <a:srgbClr val="FFFFFF"/>
                </a:solidFill>
                <a:latin typeface="Carlito"/>
                <a:cs typeface="Carlito"/>
              </a:rPr>
              <a:t>Planning</a:t>
            </a:r>
            <a:endParaRPr sz="3600">
              <a:latin typeface="Carlito"/>
              <a:cs typeface="Carlito"/>
            </a:endParaRPr>
          </a:p>
        </p:txBody>
      </p:sp>
      <p:sp>
        <p:nvSpPr>
          <p:cNvPr id="21" name="object 21"/>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2</a:t>
            </a:fld>
            <a:endParaRPr spc="-8"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5" y="0"/>
            <a:ext cx="8361425" cy="1004121"/>
          </a:xfrm>
          <a:prstGeom prst="rect">
            <a:avLst/>
          </a:prstGeom>
        </p:spPr>
        <p:txBody>
          <a:bodyPr vert="horz" wrap="square" lIns="0" tIns="19050" rIns="0" bIns="0" rtlCol="0">
            <a:spAutoFit/>
          </a:bodyPr>
          <a:lstStyle/>
          <a:p>
            <a:pPr marL="19050">
              <a:spcBef>
                <a:spcPts val="150"/>
              </a:spcBef>
            </a:pPr>
            <a:r>
              <a:rPr spc="-143" dirty="0"/>
              <a:t>Monitoring </a:t>
            </a:r>
            <a:r>
              <a:rPr spc="-344" dirty="0"/>
              <a:t>and</a:t>
            </a:r>
            <a:r>
              <a:rPr spc="-750" dirty="0"/>
              <a:t> </a:t>
            </a:r>
            <a:r>
              <a:rPr spc="-255" dirty="0"/>
              <a:t>Control</a:t>
            </a:r>
          </a:p>
        </p:txBody>
      </p:sp>
      <p:sp>
        <p:nvSpPr>
          <p:cNvPr id="3" name="object 3"/>
          <p:cNvSpPr/>
          <p:nvPr/>
        </p:nvSpPr>
        <p:spPr>
          <a:xfrm>
            <a:off x="901571" y="4072124"/>
            <a:ext cx="2844039" cy="1875288"/>
          </a:xfrm>
          <a:prstGeom prst="rect">
            <a:avLst/>
          </a:prstGeom>
          <a:blipFill>
            <a:blip r:embed="rId2" cstate="print"/>
            <a:stretch>
              <a:fillRect/>
            </a:stretch>
          </a:blipFill>
        </p:spPr>
        <p:txBody>
          <a:bodyPr wrap="square" lIns="0" tIns="0" rIns="0" bIns="0" rtlCol="0"/>
          <a:lstStyle/>
          <a:p>
            <a:endParaRPr sz="2700"/>
          </a:p>
        </p:txBody>
      </p:sp>
      <p:sp>
        <p:nvSpPr>
          <p:cNvPr id="4" name="object 4"/>
          <p:cNvSpPr txBox="1"/>
          <p:nvPr/>
        </p:nvSpPr>
        <p:spPr>
          <a:xfrm>
            <a:off x="4653916" y="1645540"/>
            <a:ext cx="11432858" cy="6724598"/>
          </a:xfrm>
          <a:prstGeom prst="rect">
            <a:avLst/>
          </a:prstGeom>
        </p:spPr>
        <p:txBody>
          <a:bodyPr vert="horz" wrap="square" lIns="0" tIns="80963" rIns="0" bIns="0" rtlCol="0">
            <a:spAutoFit/>
          </a:bodyPr>
          <a:lstStyle/>
          <a:p>
            <a:pPr marL="19050" marR="23813">
              <a:lnSpc>
                <a:spcPts val="3885"/>
              </a:lnSpc>
              <a:spcBef>
                <a:spcPts val="638"/>
              </a:spcBef>
            </a:pPr>
            <a:r>
              <a:rPr sz="3600" dirty="0">
                <a:solidFill>
                  <a:srgbClr val="0075B1"/>
                </a:solidFill>
                <a:latin typeface="Carlito"/>
                <a:cs typeface="Carlito"/>
              </a:rPr>
              <a:t>In </a:t>
            </a:r>
            <a:r>
              <a:rPr sz="3600" spc="-15" dirty="0">
                <a:solidFill>
                  <a:srgbClr val="0075B1"/>
                </a:solidFill>
                <a:latin typeface="Carlito"/>
                <a:cs typeface="Carlito"/>
              </a:rPr>
              <a:t>Project </a:t>
            </a:r>
            <a:r>
              <a:rPr sz="3600" spc="-8" dirty="0">
                <a:solidFill>
                  <a:srgbClr val="0075B1"/>
                </a:solidFill>
                <a:latin typeface="Carlito"/>
                <a:cs typeface="Carlito"/>
              </a:rPr>
              <a:t>Management, </a:t>
            </a:r>
            <a:r>
              <a:rPr sz="3600" dirty="0">
                <a:solidFill>
                  <a:srgbClr val="0075B1"/>
                </a:solidFill>
                <a:latin typeface="Carlito"/>
                <a:cs typeface="Carlito"/>
              </a:rPr>
              <a:t>the </a:t>
            </a:r>
            <a:r>
              <a:rPr sz="3600" spc="-8" dirty="0">
                <a:solidFill>
                  <a:srgbClr val="0075B1"/>
                </a:solidFill>
                <a:latin typeface="Carlito"/>
                <a:cs typeface="Carlito"/>
              </a:rPr>
              <a:t>Monitoring </a:t>
            </a:r>
            <a:r>
              <a:rPr sz="3600" dirty="0">
                <a:solidFill>
                  <a:srgbClr val="0075B1"/>
                </a:solidFill>
                <a:latin typeface="Carlito"/>
                <a:cs typeface="Carlito"/>
              </a:rPr>
              <a:t>and </a:t>
            </a:r>
            <a:r>
              <a:rPr sz="3600" spc="-23" dirty="0">
                <a:solidFill>
                  <a:srgbClr val="0075B1"/>
                </a:solidFill>
                <a:latin typeface="Carlito"/>
                <a:cs typeface="Carlito"/>
              </a:rPr>
              <a:t>Control </a:t>
            </a:r>
            <a:r>
              <a:rPr sz="3600" spc="-8" dirty="0">
                <a:solidFill>
                  <a:srgbClr val="0075B1"/>
                </a:solidFill>
                <a:latin typeface="Carlito"/>
                <a:cs typeface="Carlito"/>
              </a:rPr>
              <a:t>phase </a:t>
            </a:r>
            <a:r>
              <a:rPr sz="3600" dirty="0">
                <a:solidFill>
                  <a:srgbClr val="0075B1"/>
                </a:solidFill>
                <a:latin typeface="Carlito"/>
                <a:cs typeface="Carlito"/>
              </a:rPr>
              <a:t>is  </a:t>
            </a:r>
            <a:r>
              <a:rPr sz="3600" spc="-8" dirty="0">
                <a:solidFill>
                  <a:srgbClr val="0075B1"/>
                </a:solidFill>
                <a:latin typeface="Carlito"/>
                <a:cs typeface="Carlito"/>
              </a:rPr>
              <a:t>basically </a:t>
            </a:r>
            <a:r>
              <a:rPr sz="3600" dirty="0">
                <a:solidFill>
                  <a:srgbClr val="0075B1"/>
                </a:solidFill>
                <a:latin typeface="Carlito"/>
                <a:cs typeface="Carlito"/>
              </a:rPr>
              <a:t>about </a:t>
            </a:r>
            <a:r>
              <a:rPr sz="3600" spc="-8" dirty="0">
                <a:solidFill>
                  <a:srgbClr val="0075B1"/>
                </a:solidFill>
                <a:latin typeface="Carlito"/>
                <a:cs typeface="Carlito"/>
              </a:rPr>
              <a:t>analyzing </a:t>
            </a:r>
            <a:r>
              <a:rPr sz="3600" dirty="0">
                <a:solidFill>
                  <a:srgbClr val="0075B1"/>
                </a:solidFill>
                <a:latin typeface="Carlito"/>
                <a:cs typeface="Carlito"/>
              </a:rPr>
              <a:t>the </a:t>
            </a:r>
            <a:r>
              <a:rPr sz="3600" spc="-8" dirty="0">
                <a:solidFill>
                  <a:srgbClr val="0075B1"/>
                </a:solidFill>
                <a:latin typeface="Carlito"/>
                <a:cs typeface="Carlito"/>
              </a:rPr>
              <a:t>Actual </a:t>
            </a:r>
            <a:r>
              <a:rPr sz="3600" spc="-23" dirty="0">
                <a:solidFill>
                  <a:srgbClr val="0075B1"/>
                </a:solidFill>
                <a:latin typeface="Carlito"/>
                <a:cs typeface="Carlito"/>
              </a:rPr>
              <a:t>against </a:t>
            </a:r>
            <a:r>
              <a:rPr sz="3600" dirty="0">
                <a:solidFill>
                  <a:srgbClr val="0075B1"/>
                </a:solidFill>
                <a:latin typeface="Carlito"/>
                <a:cs typeface="Carlito"/>
              </a:rPr>
              <a:t>the </a:t>
            </a:r>
            <a:r>
              <a:rPr sz="3600" spc="-30" dirty="0">
                <a:solidFill>
                  <a:srgbClr val="0075B1"/>
                </a:solidFill>
                <a:latin typeface="Carlito"/>
                <a:cs typeface="Carlito"/>
              </a:rPr>
              <a:t>target </a:t>
            </a:r>
            <a:r>
              <a:rPr sz="3600" dirty="0">
                <a:solidFill>
                  <a:srgbClr val="0075B1"/>
                </a:solidFill>
                <a:latin typeface="Carlito"/>
                <a:cs typeface="Carlito"/>
              </a:rPr>
              <a:t>and  </a:t>
            </a:r>
            <a:r>
              <a:rPr sz="3600" spc="-23" dirty="0">
                <a:solidFill>
                  <a:srgbClr val="0075B1"/>
                </a:solidFill>
                <a:latin typeface="Carlito"/>
                <a:cs typeface="Carlito"/>
              </a:rPr>
              <a:t>understanding </a:t>
            </a:r>
            <a:r>
              <a:rPr sz="3600" dirty="0">
                <a:solidFill>
                  <a:srgbClr val="0075B1"/>
                </a:solidFill>
                <a:latin typeface="Carlito"/>
                <a:cs typeface="Carlito"/>
              </a:rPr>
              <a:t>early </a:t>
            </a:r>
            <a:r>
              <a:rPr sz="3600" spc="-8" dirty="0">
                <a:solidFill>
                  <a:srgbClr val="0075B1"/>
                </a:solidFill>
                <a:latin typeface="Carlito"/>
                <a:cs typeface="Carlito"/>
              </a:rPr>
              <a:t>on, </a:t>
            </a:r>
            <a:r>
              <a:rPr sz="3600" spc="-15" dirty="0">
                <a:solidFill>
                  <a:srgbClr val="0075B1"/>
                </a:solidFill>
                <a:latin typeface="Carlito"/>
                <a:cs typeface="Carlito"/>
              </a:rPr>
              <a:t>through numbers, </a:t>
            </a:r>
            <a:r>
              <a:rPr sz="3600" dirty="0">
                <a:solidFill>
                  <a:srgbClr val="0075B1"/>
                </a:solidFill>
                <a:latin typeface="Carlito"/>
                <a:cs typeface="Carlito"/>
              </a:rPr>
              <a:t>if </a:t>
            </a:r>
            <a:r>
              <a:rPr sz="3600" spc="-8" dirty="0">
                <a:solidFill>
                  <a:srgbClr val="0075B1"/>
                </a:solidFill>
                <a:latin typeface="Carlito"/>
                <a:cs typeface="Carlito"/>
              </a:rPr>
              <a:t>something </a:t>
            </a:r>
            <a:r>
              <a:rPr sz="3600" dirty="0">
                <a:solidFill>
                  <a:srgbClr val="0075B1"/>
                </a:solidFill>
                <a:latin typeface="Carlito"/>
                <a:cs typeface="Carlito"/>
              </a:rPr>
              <a:t>is </a:t>
            </a:r>
            <a:r>
              <a:rPr sz="3600" spc="-8" dirty="0">
                <a:solidFill>
                  <a:srgbClr val="0075B1"/>
                </a:solidFill>
                <a:latin typeface="Carlito"/>
                <a:cs typeface="Carlito"/>
              </a:rPr>
              <a:t>not  </a:t>
            </a:r>
            <a:r>
              <a:rPr sz="3600" spc="-15" dirty="0">
                <a:solidFill>
                  <a:srgbClr val="0075B1"/>
                </a:solidFill>
                <a:latin typeface="Carlito"/>
                <a:cs typeface="Carlito"/>
              </a:rPr>
              <a:t>working </a:t>
            </a:r>
            <a:r>
              <a:rPr sz="3600" spc="-30" dirty="0">
                <a:solidFill>
                  <a:srgbClr val="0075B1"/>
                </a:solidFill>
                <a:latin typeface="Carlito"/>
                <a:cs typeface="Carlito"/>
              </a:rPr>
              <a:t>“fast </a:t>
            </a:r>
            <a:r>
              <a:rPr sz="3600" dirty="0">
                <a:solidFill>
                  <a:srgbClr val="0075B1"/>
                </a:solidFill>
                <a:latin typeface="Carlito"/>
                <a:cs typeface="Carlito"/>
              </a:rPr>
              <a:t>enough” </a:t>
            </a:r>
            <a:r>
              <a:rPr sz="3600" spc="-8" dirty="0">
                <a:solidFill>
                  <a:srgbClr val="0075B1"/>
                </a:solidFill>
                <a:latin typeface="Carlito"/>
                <a:cs typeface="Carlito"/>
              </a:rPr>
              <a:t>or </a:t>
            </a:r>
            <a:r>
              <a:rPr sz="3600" spc="-15" dirty="0">
                <a:solidFill>
                  <a:srgbClr val="0075B1"/>
                </a:solidFill>
                <a:latin typeface="Carlito"/>
                <a:cs typeface="Carlito"/>
              </a:rPr>
              <a:t>“well </a:t>
            </a:r>
            <a:r>
              <a:rPr sz="3600" spc="-45" dirty="0">
                <a:solidFill>
                  <a:srgbClr val="0075B1"/>
                </a:solidFill>
                <a:latin typeface="Carlito"/>
                <a:cs typeface="Carlito"/>
              </a:rPr>
              <a:t>enough”. </a:t>
            </a:r>
            <a:r>
              <a:rPr sz="3600" dirty="0">
                <a:solidFill>
                  <a:srgbClr val="0075B1"/>
                </a:solidFill>
                <a:latin typeface="Carlito"/>
                <a:cs typeface="Carlito"/>
              </a:rPr>
              <a:t>In </a:t>
            </a:r>
            <a:r>
              <a:rPr sz="3600" spc="-8" dirty="0">
                <a:solidFill>
                  <a:srgbClr val="0075B1"/>
                </a:solidFill>
                <a:latin typeface="Carlito"/>
                <a:cs typeface="Carlito"/>
              </a:rPr>
              <a:t>other </a:t>
            </a:r>
            <a:r>
              <a:rPr sz="3600" spc="-30" dirty="0">
                <a:solidFill>
                  <a:srgbClr val="0075B1"/>
                </a:solidFill>
                <a:latin typeface="Carlito"/>
                <a:cs typeface="Carlito"/>
              </a:rPr>
              <a:t>words,  </a:t>
            </a:r>
            <a:r>
              <a:rPr sz="3600" spc="-8" dirty="0">
                <a:solidFill>
                  <a:srgbClr val="0075B1"/>
                </a:solidFill>
                <a:latin typeface="Carlito"/>
                <a:cs typeface="Carlito"/>
              </a:rPr>
              <a:t>measuring </a:t>
            </a:r>
            <a:r>
              <a:rPr sz="3600" spc="-15" dirty="0">
                <a:solidFill>
                  <a:srgbClr val="0075B1"/>
                </a:solidFill>
                <a:latin typeface="Carlito"/>
                <a:cs typeface="Carlito"/>
              </a:rPr>
              <a:t>project performance </a:t>
            </a:r>
            <a:r>
              <a:rPr sz="3600" spc="-23" dirty="0">
                <a:solidFill>
                  <a:srgbClr val="0075B1"/>
                </a:solidFill>
                <a:latin typeface="Carlito"/>
                <a:cs typeface="Carlito"/>
              </a:rPr>
              <a:t>against </a:t>
            </a:r>
            <a:r>
              <a:rPr sz="3600" dirty="0">
                <a:solidFill>
                  <a:srgbClr val="0075B1"/>
                </a:solidFill>
                <a:latin typeface="Carlito"/>
                <a:cs typeface="Carlito"/>
              </a:rPr>
              <a:t>the </a:t>
            </a:r>
            <a:r>
              <a:rPr sz="3600" spc="-15" dirty="0">
                <a:solidFill>
                  <a:srgbClr val="0075B1"/>
                </a:solidFill>
                <a:latin typeface="Carlito"/>
                <a:cs typeface="Carlito"/>
              </a:rPr>
              <a:t>project </a:t>
            </a:r>
            <a:r>
              <a:rPr sz="3600" spc="-8" dirty="0">
                <a:solidFill>
                  <a:srgbClr val="0075B1"/>
                </a:solidFill>
                <a:latin typeface="Carlito"/>
                <a:cs typeface="Carlito"/>
              </a:rPr>
              <a:t>plan.</a:t>
            </a:r>
            <a:endParaRPr sz="3600">
              <a:latin typeface="Carlito"/>
              <a:cs typeface="Carlito"/>
            </a:endParaRPr>
          </a:p>
          <a:p>
            <a:pPr>
              <a:spcBef>
                <a:spcPts val="15"/>
              </a:spcBef>
            </a:pPr>
            <a:endParaRPr sz="5250">
              <a:latin typeface="Carlito"/>
              <a:cs typeface="Carlito"/>
            </a:endParaRPr>
          </a:p>
          <a:p>
            <a:pPr marL="19050"/>
            <a:r>
              <a:rPr sz="3600" b="1" spc="-8" dirty="0">
                <a:solidFill>
                  <a:srgbClr val="0075B1"/>
                </a:solidFill>
                <a:latin typeface="Carlito"/>
                <a:cs typeface="Carlito"/>
              </a:rPr>
              <a:t>The monitoring </a:t>
            </a:r>
            <a:r>
              <a:rPr sz="3600" b="1" dirty="0">
                <a:solidFill>
                  <a:srgbClr val="0075B1"/>
                </a:solidFill>
                <a:latin typeface="Carlito"/>
                <a:cs typeface="Carlito"/>
              </a:rPr>
              <a:t>and </a:t>
            </a:r>
            <a:r>
              <a:rPr sz="3600" b="1" spc="-15" dirty="0">
                <a:solidFill>
                  <a:srgbClr val="0075B1"/>
                </a:solidFill>
                <a:latin typeface="Carlito"/>
                <a:cs typeface="Carlito"/>
              </a:rPr>
              <a:t>control </a:t>
            </a:r>
            <a:r>
              <a:rPr sz="3600" b="1" dirty="0">
                <a:solidFill>
                  <a:srgbClr val="0075B1"/>
                </a:solidFill>
                <a:latin typeface="Carlito"/>
                <a:cs typeface="Carlito"/>
              </a:rPr>
              <a:t>phase </a:t>
            </a:r>
            <a:r>
              <a:rPr sz="3600" spc="-15" dirty="0">
                <a:solidFill>
                  <a:srgbClr val="0075B1"/>
                </a:solidFill>
                <a:latin typeface="Carlito"/>
                <a:cs typeface="Carlito"/>
              </a:rPr>
              <a:t>consists </a:t>
            </a:r>
            <a:r>
              <a:rPr sz="3600" spc="-8" dirty="0">
                <a:solidFill>
                  <a:srgbClr val="0075B1"/>
                </a:solidFill>
                <a:latin typeface="Carlito"/>
                <a:cs typeface="Carlito"/>
              </a:rPr>
              <a:t>of </a:t>
            </a:r>
            <a:r>
              <a:rPr sz="3600" dirty="0">
                <a:solidFill>
                  <a:srgbClr val="0075B1"/>
                </a:solidFill>
                <a:latin typeface="Carlito"/>
                <a:cs typeface="Carlito"/>
              </a:rPr>
              <a:t>3 </a:t>
            </a:r>
            <a:r>
              <a:rPr sz="3600" spc="-53" dirty="0">
                <a:solidFill>
                  <a:srgbClr val="0075B1"/>
                </a:solidFill>
                <a:latin typeface="Carlito"/>
                <a:cs typeface="Carlito"/>
              </a:rPr>
              <a:t>key</a:t>
            </a:r>
            <a:r>
              <a:rPr sz="3600" spc="-171" dirty="0">
                <a:solidFill>
                  <a:srgbClr val="0075B1"/>
                </a:solidFill>
                <a:latin typeface="Carlito"/>
                <a:cs typeface="Carlito"/>
              </a:rPr>
              <a:t> </a:t>
            </a:r>
            <a:r>
              <a:rPr sz="3600" dirty="0">
                <a:solidFill>
                  <a:srgbClr val="0075B1"/>
                </a:solidFill>
                <a:latin typeface="Carlito"/>
                <a:cs typeface="Carlito"/>
              </a:rPr>
              <a:t>activities:</a:t>
            </a:r>
            <a:endParaRPr sz="3600">
              <a:latin typeface="Carlito"/>
              <a:cs typeface="Carlito"/>
            </a:endParaRPr>
          </a:p>
          <a:p>
            <a:pPr marL="382905" indent="-364806">
              <a:spcBef>
                <a:spcPts val="1058"/>
              </a:spcBef>
              <a:buSzPct val="95833"/>
              <a:buFont typeface="Wingdings"/>
              <a:buChar char=""/>
              <a:tabLst>
                <a:tab pos="383856" algn="l"/>
              </a:tabLst>
            </a:pPr>
            <a:r>
              <a:rPr sz="3600" spc="-15" dirty="0">
                <a:solidFill>
                  <a:srgbClr val="0075B1"/>
                </a:solidFill>
                <a:latin typeface="Carlito"/>
                <a:cs typeface="Carlito"/>
              </a:rPr>
              <a:t>Define </a:t>
            </a:r>
            <a:r>
              <a:rPr sz="3600" spc="-8" dirty="0">
                <a:solidFill>
                  <a:srgbClr val="0075B1"/>
                </a:solidFill>
                <a:latin typeface="Carlito"/>
                <a:cs typeface="Carlito"/>
              </a:rPr>
              <a:t>Metrics </a:t>
            </a:r>
            <a:r>
              <a:rPr sz="3600" dirty="0">
                <a:solidFill>
                  <a:srgbClr val="0075B1"/>
                </a:solidFill>
                <a:latin typeface="Carlito"/>
                <a:cs typeface="Carlito"/>
              </a:rPr>
              <a:t>&amp;</a:t>
            </a:r>
            <a:r>
              <a:rPr sz="3600" spc="15" dirty="0">
                <a:solidFill>
                  <a:srgbClr val="0075B1"/>
                </a:solidFill>
                <a:latin typeface="Carlito"/>
                <a:cs typeface="Carlito"/>
              </a:rPr>
              <a:t> </a:t>
            </a:r>
            <a:r>
              <a:rPr sz="3600" spc="-60" dirty="0">
                <a:solidFill>
                  <a:srgbClr val="0075B1"/>
                </a:solidFill>
                <a:latin typeface="Carlito"/>
                <a:cs typeface="Carlito"/>
              </a:rPr>
              <a:t>Targets</a:t>
            </a:r>
            <a:endParaRPr sz="3600">
              <a:latin typeface="Carlito"/>
              <a:cs typeface="Carlito"/>
            </a:endParaRPr>
          </a:p>
          <a:p>
            <a:pPr marL="382905" indent="-364806">
              <a:spcBef>
                <a:spcPts val="1073"/>
              </a:spcBef>
              <a:buSzPct val="95833"/>
              <a:buFont typeface="Wingdings"/>
              <a:buChar char=""/>
              <a:tabLst>
                <a:tab pos="383856" algn="l"/>
              </a:tabLst>
            </a:pPr>
            <a:r>
              <a:rPr sz="3600" spc="-8" dirty="0">
                <a:solidFill>
                  <a:srgbClr val="0075B1"/>
                </a:solidFill>
                <a:latin typeface="Carlito"/>
                <a:cs typeface="Carlito"/>
              </a:rPr>
              <a:t>Collect</a:t>
            </a:r>
            <a:r>
              <a:rPr sz="3600" spc="-30" dirty="0">
                <a:solidFill>
                  <a:srgbClr val="0075B1"/>
                </a:solidFill>
                <a:latin typeface="Carlito"/>
                <a:cs typeface="Carlito"/>
              </a:rPr>
              <a:t> </a:t>
            </a:r>
            <a:r>
              <a:rPr sz="3600" dirty="0">
                <a:solidFill>
                  <a:srgbClr val="0075B1"/>
                </a:solidFill>
                <a:latin typeface="Carlito"/>
                <a:cs typeface="Carlito"/>
              </a:rPr>
              <a:t>Actuals</a:t>
            </a:r>
            <a:endParaRPr sz="3600">
              <a:latin typeface="Carlito"/>
              <a:cs typeface="Carlito"/>
            </a:endParaRPr>
          </a:p>
          <a:p>
            <a:pPr marL="382905" indent="-364806">
              <a:spcBef>
                <a:spcPts val="1073"/>
              </a:spcBef>
              <a:buSzPct val="95833"/>
              <a:buFont typeface="Wingdings"/>
              <a:buChar char=""/>
              <a:tabLst>
                <a:tab pos="383856" algn="l"/>
              </a:tabLst>
            </a:pPr>
            <a:r>
              <a:rPr sz="3600" spc="-8" dirty="0">
                <a:solidFill>
                  <a:srgbClr val="0075B1"/>
                </a:solidFill>
                <a:latin typeface="Carlito"/>
                <a:cs typeface="Carlito"/>
              </a:rPr>
              <a:t>Identify </a:t>
            </a:r>
            <a:r>
              <a:rPr sz="3600" spc="-23" dirty="0">
                <a:solidFill>
                  <a:srgbClr val="0075B1"/>
                </a:solidFill>
                <a:latin typeface="Carlito"/>
                <a:cs typeface="Carlito"/>
              </a:rPr>
              <a:t>any </a:t>
            </a:r>
            <a:r>
              <a:rPr sz="3600" spc="-15" dirty="0">
                <a:solidFill>
                  <a:srgbClr val="0075B1"/>
                </a:solidFill>
                <a:latin typeface="Carlito"/>
                <a:cs typeface="Carlito"/>
              </a:rPr>
              <a:t>areas </a:t>
            </a:r>
            <a:r>
              <a:rPr sz="3600" dirty="0">
                <a:solidFill>
                  <a:srgbClr val="0075B1"/>
                </a:solidFill>
                <a:latin typeface="Carlito"/>
                <a:cs typeface="Carlito"/>
              </a:rPr>
              <a:t>in which </a:t>
            </a:r>
            <a:r>
              <a:rPr sz="3600" spc="-8" dirty="0">
                <a:solidFill>
                  <a:srgbClr val="0075B1"/>
                </a:solidFill>
                <a:latin typeface="Carlito"/>
                <a:cs typeface="Carlito"/>
              </a:rPr>
              <a:t>changes </a:t>
            </a:r>
            <a:r>
              <a:rPr sz="3600" spc="-23" dirty="0">
                <a:solidFill>
                  <a:srgbClr val="0075B1"/>
                </a:solidFill>
                <a:latin typeface="Carlito"/>
                <a:cs typeface="Carlito"/>
              </a:rPr>
              <a:t>are</a:t>
            </a:r>
            <a:r>
              <a:rPr sz="3600" spc="45" dirty="0">
                <a:solidFill>
                  <a:srgbClr val="0075B1"/>
                </a:solidFill>
                <a:latin typeface="Carlito"/>
                <a:cs typeface="Carlito"/>
              </a:rPr>
              <a:t> </a:t>
            </a:r>
            <a:r>
              <a:rPr sz="3600" spc="-15" dirty="0">
                <a:solidFill>
                  <a:srgbClr val="0075B1"/>
                </a:solidFill>
                <a:latin typeface="Carlito"/>
                <a:cs typeface="Carlito"/>
              </a:rPr>
              <a:t>required</a:t>
            </a:r>
            <a:endParaRPr sz="3600">
              <a:latin typeface="Carlito"/>
              <a:cs typeface="Carlito"/>
            </a:endParaRPr>
          </a:p>
          <a:p>
            <a:pPr marL="382905" indent="-364806">
              <a:spcBef>
                <a:spcPts val="1065"/>
              </a:spcBef>
              <a:buSzPct val="95833"/>
              <a:buFont typeface="Wingdings"/>
              <a:buChar char=""/>
              <a:tabLst>
                <a:tab pos="383856" algn="l"/>
              </a:tabLst>
            </a:pPr>
            <a:r>
              <a:rPr sz="3600" spc="-15" dirty="0">
                <a:solidFill>
                  <a:srgbClr val="0075B1"/>
                </a:solidFill>
                <a:latin typeface="Carlito"/>
                <a:cs typeface="Carlito"/>
              </a:rPr>
              <a:t>Initiate </a:t>
            </a:r>
            <a:r>
              <a:rPr sz="3600" spc="-8" dirty="0">
                <a:solidFill>
                  <a:srgbClr val="0075B1"/>
                </a:solidFill>
                <a:latin typeface="Carlito"/>
                <a:cs typeface="Carlito"/>
              </a:rPr>
              <a:t>changes </a:t>
            </a:r>
            <a:r>
              <a:rPr sz="3600" spc="-15" dirty="0">
                <a:solidFill>
                  <a:srgbClr val="0075B1"/>
                </a:solidFill>
                <a:latin typeface="Carlito"/>
                <a:cs typeface="Carlito"/>
              </a:rPr>
              <a:t>where</a:t>
            </a:r>
            <a:r>
              <a:rPr sz="3600" spc="-38" dirty="0">
                <a:solidFill>
                  <a:srgbClr val="0075B1"/>
                </a:solidFill>
                <a:latin typeface="Carlito"/>
                <a:cs typeface="Carlito"/>
              </a:rPr>
              <a:t> </a:t>
            </a:r>
            <a:r>
              <a:rPr sz="3600" spc="-8" dirty="0">
                <a:solidFill>
                  <a:srgbClr val="0075B1"/>
                </a:solidFill>
                <a:latin typeface="Carlito"/>
                <a:cs typeface="Carlito"/>
              </a:rPr>
              <a:t>needed</a:t>
            </a:r>
            <a:endParaRPr sz="3600">
              <a:latin typeface="Carlito"/>
              <a:cs typeface="Carlito"/>
            </a:endParaRPr>
          </a:p>
        </p:txBody>
      </p:sp>
      <p:sp>
        <p:nvSpPr>
          <p:cNvPr id="5" name="object 5"/>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3</a:t>
            </a:fld>
            <a:endParaRPr spc="-8"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4" y="0"/>
            <a:ext cx="10952223" cy="1004121"/>
          </a:xfrm>
          <a:prstGeom prst="rect">
            <a:avLst/>
          </a:prstGeom>
        </p:spPr>
        <p:txBody>
          <a:bodyPr vert="horz" wrap="square" lIns="0" tIns="19050" rIns="0" bIns="0" rtlCol="0">
            <a:spAutoFit/>
          </a:bodyPr>
          <a:lstStyle/>
          <a:p>
            <a:pPr marL="19050">
              <a:spcBef>
                <a:spcPts val="150"/>
              </a:spcBef>
            </a:pPr>
            <a:r>
              <a:rPr spc="-338" dirty="0"/>
              <a:t>Measure </a:t>
            </a:r>
            <a:r>
              <a:rPr spc="-278" dirty="0"/>
              <a:t>Project</a:t>
            </a:r>
            <a:r>
              <a:rPr spc="-570" dirty="0"/>
              <a:t> </a:t>
            </a:r>
            <a:r>
              <a:rPr spc="-344" dirty="0"/>
              <a:t>Performance</a:t>
            </a:r>
          </a:p>
        </p:txBody>
      </p:sp>
      <p:sp>
        <p:nvSpPr>
          <p:cNvPr id="3" name="object 3"/>
          <p:cNvSpPr/>
          <p:nvPr/>
        </p:nvSpPr>
        <p:spPr>
          <a:xfrm>
            <a:off x="7918703" y="1284732"/>
            <a:ext cx="1371600" cy="1371600"/>
          </a:xfrm>
          <a:prstGeom prst="rect">
            <a:avLst/>
          </a:prstGeom>
          <a:blipFill>
            <a:blip r:embed="rId2" cstate="print"/>
            <a:stretch>
              <a:fillRect/>
            </a:stretch>
          </a:blipFill>
        </p:spPr>
        <p:txBody>
          <a:bodyPr wrap="square" lIns="0" tIns="0" rIns="0" bIns="0" rtlCol="0"/>
          <a:lstStyle/>
          <a:p>
            <a:endParaRPr sz="2700"/>
          </a:p>
        </p:txBody>
      </p:sp>
      <p:sp>
        <p:nvSpPr>
          <p:cNvPr id="4" name="object 4"/>
          <p:cNvSpPr txBox="1"/>
          <p:nvPr/>
        </p:nvSpPr>
        <p:spPr>
          <a:xfrm>
            <a:off x="8147303" y="2724149"/>
            <a:ext cx="918210" cy="434734"/>
          </a:xfrm>
          <a:prstGeom prst="rect">
            <a:avLst/>
          </a:prstGeom>
        </p:spPr>
        <p:txBody>
          <a:bodyPr vert="horz" wrap="square" lIns="0" tIns="19050" rIns="0" bIns="0" rtlCol="0">
            <a:spAutoFit/>
          </a:bodyPr>
          <a:lstStyle/>
          <a:p>
            <a:pPr marL="19050">
              <a:spcBef>
                <a:spcPts val="150"/>
              </a:spcBef>
            </a:pPr>
            <a:r>
              <a:rPr sz="2700" b="1" spc="-210" dirty="0">
                <a:solidFill>
                  <a:srgbClr val="0075B1"/>
                </a:solidFill>
                <a:latin typeface="Carlito"/>
                <a:cs typeface="Carlito"/>
              </a:rPr>
              <a:t>T</a:t>
            </a:r>
            <a:r>
              <a:rPr sz="2700" b="1" dirty="0">
                <a:solidFill>
                  <a:srgbClr val="0075B1"/>
                </a:solidFill>
                <a:latin typeface="Carlito"/>
                <a:cs typeface="Carlito"/>
              </a:rPr>
              <a:t>a</a:t>
            </a:r>
            <a:r>
              <a:rPr sz="2700" b="1" spc="-38" dirty="0">
                <a:solidFill>
                  <a:srgbClr val="0075B1"/>
                </a:solidFill>
                <a:latin typeface="Carlito"/>
                <a:cs typeface="Carlito"/>
              </a:rPr>
              <a:t>r</a:t>
            </a:r>
            <a:r>
              <a:rPr sz="2700" b="1" spc="-30" dirty="0">
                <a:solidFill>
                  <a:srgbClr val="0075B1"/>
                </a:solidFill>
                <a:latin typeface="Carlito"/>
                <a:cs typeface="Carlito"/>
              </a:rPr>
              <a:t>g</a:t>
            </a:r>
            <a:r>
              <a:rPr sz="2700" b="1" spc="-23" dirty="0">
                <a:solidFill>
                  <a:srgbClr val="0075B1"/>
                </a:solidFill>
                <a:latin typeface="Carlito"/>
                <a:cs typeface="Carlito"/>
              </a:rPr>
              <a:t>e</a:t>
            </a:r>
            <a:r>
              <a:rPr sz="2700" b="1" dirty="0">
                <a:solidFill>
                  <a:srgbClr val="0075B1"/>
                </a:solidFill>
                <a:latin typeface="Carlito"/>
                <a:cs typeface="Carlito"/>
              </a:rPr>
              <a:t>t</a:t>
            </a:r>
            <a:endParaRPr sz="2700">
              <a:latin typeface="Carlito"/>
              <a:cs typeface="Carlito"/>
            </a:endParaRPr>
          </a:p>
        </p:txBody>
      </p:sp>
      <p:sp>
        <p:nvSpPr>
          <p:cNvPr id="5" name="object 5"/>
          <p:cNvSpPr/>
          <p:nvPr/>
        </p:nvSpPr>
        <p:spPr>
          <a:xfrm>
            <a:off x="13462253" y="1239012"/>
            <a:ext cx="1371600" cy="1371600"/>
          </a:xfrm>
          <a:prstGeom prst="rect">
            <a:avLst/>
          </a:prstGeom>
          <a:blipFill>
            <a:blip r:embed="rId3" cstate="print"/>
            <a:stretch>
              <a:fillRect/>
            </a:stretch>
          </a:blipFill>
        </p:spPr>
        <p:txBody>
          <a:bodyPr wrap="square" lIns="0" tIns="0" rIns="0" bIns="0" rtlCol="0"/>
          <a:lstStyle/>
          <a:p>
            <a:endParaRPr sz="2700"/>
          </a:p>
        </p:txBody>
      </p:sp>
      <p:sp>
        <p:nvSpPr>
          <p:cNvPr id="6" name="object 6"/>
          <p:cNvSpPr txBox="1"/>
          <p:nvPr/>
        </p:nvSpPr>
        <p:spPr>
          <a:xfrm>
            <a:off x="13723240" y="2771012"/>
            <a:ext cx="945833" cy="434734"/>
          </a:xfrm>
          <a:prstGeom prst="rect">
            <a:avLst/>
          </a:prstGeom>
        </p:spPr>
        <p:txBody>
          <a:bodyPr vert="horz" wrap="square" lIns="0" tIns="19050" rIns="0" bIns="0" rtlCol="0">
            <a:spAutoFit/>
          </a:bodyPr>
          <a:lstStyle/>
          <a:p>
            <a:pPr marL="19050">
              <a:spcBef>
                <a:spcPts val="150"/>
              </a:spcBef>
            </a:pPr>
            <a:r>
              <a:rPr sz="2700" b="1" dirty="0">
                <a:solidFill>
                  <a:srgbClr val="0075B1"/>
                </a:solidFill>
                <a:latin typeface="Carlito"/>
                <a:cs typeface="Carlito"/>
              </a:rPr>
              <a:t>Actual</a:t>
            </a:r>
            <a:endParaRPr sz="2700">
              <a:latin typeface="Carlito"/>
              <a:cs typeface="Carlito"/>
            </a:endParaRPr>
          </a:p>
        </p:txBody>
      </p:sp>
      <p:sp>
        <p:nvSpPr>
          <p:cNvPr id="7" name="object 7"/>
          <p:cNvSpPr/>
          <p:nvPr/>
        </p:nvSpPr>
        <p:spPr>
          <a:xfrm>
            <a:off x="6830948" y="5872735"/>
            <a:ext cx="11031284" cy="1146810"/>
          </a:xfrm>
          <a:custGeom>
            <a:avLst/>
            <a:gdLst/>
            <a:ahLst/>
            <a:cxnLst/>
            <a:rect l="l" t="t" r="r" b="b"/>
            <a:pathLst>
              <a:path w="7484745" h="764539">
                <a:moveTo>
                  <a:pt x="7484363" y="0"/>
                </a:moveTo>
                <a:lnTo>
                  <a:pt x="7483067" y="77021"/>
                </a:lnTo>
                <a:lnTo>
                  <a:pt x="7479351" y="148756"/>
                </a:lnTo>
                <a:lnTo>
                  <a:pt x="7473474" y="213669"/>
                </a:lnTo>
                <a:lnTo>
                  <a:pt x="7465694" y="270224"/>
                </a:lnTo>
                <a:lnTo>
                  <a:pt x="7456272" y="316884"/>
                </a:lnTo>
                <a:lnTo>
                  <a:pt x="7433534" y="374380"/>
                </a:lnTo>
                <a:lnTo>
                  <a:pt x="7420736" y="382143"/>
                </a:lnTo>
                <a:lnTo>
                  <a:pt x="3805809" y="382143"/>
                </a:lnTo>
                <a:lnTo>
                  <a:pt x="3793011" y="389905"/>
                </a:lnTo>
                <a:lnTo>
                  <a:pt x="3770273" y="447401"/>
                </a:lnTo>
                <a:lnTo>
                  <a:pt x="3760851" y="494061"/>
                </a:lnTo>
                <a:lnTo>
                  <a:pt x="3753071" y="550616"/>
                </a:lnTo>
                <a:lnTo>
                  <a:pt x="3747194" y="615529"/>
                </a:lnTo>
                <a:lnTo>
                  <a:pt x="3743478" y="687264"/>
                </a:lnTo>
                <a:lnTo>
                  <a:pt x="3742182" y="764286"/>
                </a:lnTo>
                <a:lnTo>
                  <a:pt x="3740885" y="687264"/>
                </a:lnTo>
                <a:lnTo>
                  <a:pt x="3737169" y="615529"/>
                </a:lnTo>
                <a:lnTo>
                  <a:pt x="3731292" y="550616"/>
                </a:lnTo>
                <a:lnTo>
                  <a:pt x="3723513" y="494061"/>
                </a:lnTo>
                <a:lnTo>
                  <a:pt x="3714090" y="447401"/>
                </a:lnTo>
                <a:lnTo>
                  <a:pt x="3691352" y="389905"/>
                </a:lnTo>
                <a:lnTo>
                  <a:pt x="3678555" y="382143"/>
                </a:lnTo>
                <a:lnTo>
                  <a:pt x="63626" y="382143"/>
                </a:lnTo>
                <a:lnTo>
                  <a:pt x="50829" y="374380"/>
                </a:lnTo>
                <a:lnTo>
                  <a:pt x="28091" y="316884"/>
                </a:lnTo>
                <a:lnTo>
                  <a:pt x="18669" y="270224"/>
                </a:lnTo>
                <a:lnTo>
                  <a:pt x="10889" y="213669"/>
                </a:lnTo>
                <a:lnTo>
                  <a:pt x="5012" y="148756"/>
                </a:lnTo>
                <a:lnTo>
                  <a:pt x="1296" y="77021"/>
                </a:lnTo>
                <a:lnTo>
                  <a:pt x="0" y="0"/>
                </a:lnTo>
              </a:path>
            </a:pathLst>
          </a:custGeom>
          <a:ln w="38100">
            <a:solidFill>
              <a:srgbClr val="0075B1"/>
            </a:solidFill>
          </a:ln>
        </p:spPr>
        <p:txBody>
          <a:bodyPr wrap="square" lIns="0" tIns="0" rIns="0" bIns="0" rtlCol="0"/>
          <a:lstStyle/>
          <a:p>
            <a:endParaRPr sz="2700"/>
          </a:p>
        </p:txBody>
      </p:sp>
      <p:sp>
        <p:nvSpPr>
          <p:cNvPr id="8" name="object 8"/>
          <p:cNvSpPr txBox="1"/>
          <p:nvPr/>
        </p:nvSpPr>
        <p:spPr>
          <a:xfrm>
            <a:off x="10421111" y="8251317"/>
            <a:ext cx="3298508" cy="727443"/>
          </a:xfrm>
          <a:prstGeom prst="rect">
            <a:avLst/>
          </a:prstGeom>
        </p:spPr>
        <p:txBody>
          <a:bodyPr vert="horz" wrap="square" lIns="0" tIns="60008" rIns="0" bIns="0" rtlCol="0">
            <a:spAutoFit/>
          </a:bodyPr>
          <a:lstStyle/>
          <a:p>
            <a:pPr marL="19050" marR="7620">
              <a:lnSpc>
                <a:spcPts val="2595"/>
              </a:lnSpc>
              <a:spcBef>
                <a:spcPts val="472"/>
              </a:spcBef>
            </a:pPr>
            <a:r>
              <a:rPr sz="2400" b="1" spc="-23" dirty="0">
                <a:solidFill>
                  <a:srgbClr val="0075B1"/>
                </a:solidFill>
                <a:latin typeface="Carlito"/>
                <a:cs typeface="Carlito"/>
              </a:rPr>
              <a:t>Variance </a:t>
            </a:r>
            <a:r>
              <a:rPr sz="2400" dirty="0">
                <a:solidFill>
                  <a:srgbClr val="0075B1"/>
                </a:solidFill>
                <a:latin typeface="Carlito"/>
                <a:cs typeface="Carlito"/>
              </a:rPr>
              <a:t>is </a:t>
            </a:r>
            <a:r>
              <a:rPr sz="2400" spc="-8" dirty="0">
                <a:solidFill>
                  <a:srgbClr val="0075B1"/>
                </a:solidFill>
                <a:latin typeface="Carlito"/>
                <a:cs typeface="Carlito"/>
              </a:rPr>
              <a:t>the </a:t>
            </a:r>
            <a:r>
              <a:rPr sz="2400" spc="-23" dirty="0">
                <a:solidFill>
                  <a:srgbClr val="0075B1"/>
                </a:solidFill>
                <a:latin typeface="Carlito"/>
                <a:cs typeface="Carlito"/>
              </a:rPr>
              <a:t>difference  </a:t>
            </a:r>
            <a:r>
              <a:rPr sz="2400" spc="-8" dirty="0">
                <a:solidFill>
                  <a:srgbClr val="0075B1"/>
                </a:solidFill>
                <a:latin typeface="Carlito"/>
                <a:cs typeface="Carlito"/>
              </a:rPr>
              <a:t>between </a:t>
            </a:r>
            <a:r>
              <a:rPr sz="2400" spc="-23" dirty="0">
                <a:solidFill>
                  <a:srgbClr val="0075B1"/>
                </a:solidFill>
                <a:latin typeface="Carlito"/>
                <a:cs typeface="Carlito"/>
              </a:rPr>
              <a:t>target </a:t>
            </a:r>
            <a:r>
              <a:rPr sz="2400" spc="-8" dirty="0">
                <a:solidFill>
                  <a:srgbClr val="0075B1"/>
                </a:solidFill>
                <a:latin typeface="Carlito"/>
                <a:cs typeface="Carlito"/>
              </a:rPr>
              <a:t>and</a:t>
            </a:r>
            <a:r>
              <a:rPr sz="2400" spc="-60" dirty="0">
                <a:solidFill>
                  <a:srgbClr val="0075B1"/>
                </a:solidFill>
                <a:latin typeface="Carlito"/>
                <a:cs typeface="Carlito"/>
              </a:rPr>
              <a:t> </a:t>
            </a:r>
            <a:r>
              <a:rPr sz="2400" dirty="0">
                <a:solidFill>
                  <a:srgbClr val="0075B1"/>
                </a:solidFill>
                <a:latin typeface="Carlito"/>
                <a:cs typeface="Carlito"/>
              </a:rPr>
              <a:t>actual</a:t>
            </a:r>
            <a:endParaRPr sz="2400">
              <a:latin typeface="Carlito"/>
              <a:cs typeface="Carlito"/>
            </a:endParaRPr>
          </a:p>
        </p:txBody>
      </p:sp>
      <p:sp>
        <p:nvSpPr>
          <p:cNvPr id="9" name="object 9"/>
          <p:cNvSpPr/>
          <p:nvPr/>
        </p:nvSpPr>
        <p:spPr>
          <a:xfrm>
            <a:off x="11887201" y="7262621"/>
            <a:ext cx="824102" cy="770382"/>
          </a:xfrm>
          <a:prstGeom prst="rect">
            <a:avLst/>
          </a:prstGeom>
          <a:blipFill>
            <a:blip r:embed="rId4" cstate="print"/>
            <a:stretch>
              <a:fillRect/>
            </a:stretch>
          </a:blipFill>
        </p:spPr>
        <p:txBody>
          <a:bodyPr wrap="square" lIns="0" tIns="0" rIns="0" bIns="0" rtlCol="0"/>
          <a:lstStyle/>
          <a:p>
            <a:endParaRPr sz="2700"/>
          </a:p>
        </p:txBody>
      </p:sp>
      <p:sp>
        <p:nvSpPr>
          <p:cNvPr id="10" name="object 10"/>
          <p:cNvSpPr txBox="1"/>
          <p:nvPr/>
        </p:nvSpPr>
        <p:spPr>
          <a:xfrm>
            <a:off x="1279780" y="2723387"/>
            <a:ext cx="2105978" cy="434734"/>
          </a:xfrm>
          <a:prstGeom prst="rect">
            <a:avLst/>
          </a:prstGeom>
        </p:spPr>
        <p:txBody>
          <a:bodyPr vert="horz" wrap="square" lIns="0" tIns="19050" rIns="0" bIns="0" rtlCol="0">
            <a:spAutoFit/>
          </a:bodyPr>
          <a:lstStyle/>
          <a:p>
            <a:pPr marL="19050">
              <a:spcBef>
                <a:spcPts val="150"/>
              </a:spcBef>
            </a:pPr>
            <a:r>
              <a:rPr sz="2700" b="1" spc="-8" dirty="0">
                <a:solidFill>
                  <a:srgbClr val="0075B1"/>
                </a:solidFill>
                <a:latin typeface="Carlito"/>
                <a:cs typeface="Carlito"/>
              </a:rPr>
              <a:t>Metrics </a:t>
            </a:r>
            <a:r>
              <a:rPr sz="2700" b="1" dirty="0">
                <a:solidFill>
                  <a:srgbClr val="0075B1"/>
                </a:solidFill>
                <a:latin typeface="Carlito"/>
                <a:cs typeface="Carlito"/>
              </a:rPr>
              <a:t>&amp;</a:t>
            </a:r>
            <a:r>
              <a:rPr sz="2700" b="1" spc="-135" dirty="0">
                <a:solidFill>
                  <a:srgbClr val="0075B1"/>
                </a:solidFill>
                <a:latin typeface="Carlito"/>
                <a:cs typeface="Carlito"/>
              </a:rPr>
              <a:t> </a:t>
            </a:r>
            <a:r>
              <a:rPr sz="2700" b="1" dirty="0">
                <a:solidFill>
                  <a:srgbClr val="0075B1"/>
                </a:solidFill>
                <a:latin typeface="Carlito"/>
                <a:cs typeface="Carlito"/>
              </a:rPr>
              <a:t>KPIs</a:t>
            </a:r>
            <a:endParaRPr sz="2700">
              <a:latin typeface="Carlito"/>
              <a:cs typeface="Carlito"/>
            </a:endParaRPr>
          </a:p>
        </p:txBody>
      </p:sp>
      <p:sp>
        <p:nvSpPr>
          <p:cNvPr id="11" name="object 11"/>
          <p:cNvSpPr/>
          <p:nvPr/>
        </p:nvSpPr>
        <p:spPr>
          <a:xfrm>
            <a:off x="1753362" y="1285875"/>
            <a:ext cx="1371600" cy="1371600"/>
          </a:xfrm>
          <a:prstGeom prst="rect">
            <a:avLst/>
          </a:prstGeom>
          <a:blipFill>
            <a:blip r:embed="rId5" cstate="print"/>
            <a:stretch>
              <a:fillRect/>
            </a:stretch>
          </a:blipFill>
        </p:spPr>
        <p:txBody>
          <a:bodyPr wrap="square" lIns="0" tIns="0" rIns="0" bIns="0" rtlCol="0"/>
          <a:lstStyle/>
          <a:p>
            <a:endParaRPr sz="2700"/>
          </a:p>
        </p:txBody>
      </p:sp>
      <p:sp>
        <p:nvSpPr>
          <p:cNvPr id="12" name="object 12"/>
          <p:cNvSpPr txBox="1"/>
          <p:nvPr/>
        </p:nvSpPr>
        <p:spPr>
          <a:xfrm>
            <a:off x="6830948" y="3587052"/>
            <a:ext cx="4469130" cy="727443"/>
          </a:xfrm>
          <a:prstGeom prst="rect">
            <a:avLst/>
          </a:prstGeom>
        </p:spPr>
        <p:txBody>
          <a:bodyPr vert="horz" wrap="square" lIns="0" tIns="60008" rIns="0" bIns="0" rtlCol="0">
            <a:spAutoFit/>
          </a:bodyPr>
          <a:lstStyle/>
          <a:p>
            <a:pPr marL="19050" marR="7620">
              <a:lnSpc>
                <a:spcPts val="2595"/>
              </a:lnSpc>
              <a:spcBef>
                <a:spcPts val="472"/>
              </a:spcBef>
            </a:pPr>
            <a:r>
              <a:rPr sz="2400" spc="-8" dirty="0">
                <a:solidFill>
                  <a:srgbClr val="0075B1"/>
                </a:solidFill>
                <a:latin typeface="Carlito"/>
                <a:cs typeface="Carlito"/>
              </a:rPr>
              <a:t>The </a:t>
            </a:r>
            <a:r>
              <a:rPr sz="2400" spc="-15" dirty="0">
                <a:solidFill>
                  <a:srgbClr val="0075B1"/>
                </a:solidFill>
                <a:latin typeface="Carlito"/>
                <a:cs typeface="Carlito"/>
              </a:rPr>
              <a:t>project performance </a:t>
            </a:r>
            <a:r>
              <a:rPr sz="2400" spc="-8" dirty="0">
                <a:solidFill>
                  <a:srgbClr val="0075B1"/>
                </a:solidFill>
                <a:latin typeface="Carlito"/>
                <a:cs typeface="Carlito"/>
              </a:rPr>
              <a:t>baseline </a:t>
            </a:r>
            <a:r>
              <a:rPr sz="2400" dirty="0">
                <a:solidFill>
                  <a:srgbClr val="0075B1"/>
                </a:solidFill>
                <a:latin typeface="Carlito"/>
                <a:cs typeface="Carlito"/>
              </a:rPr>
              <a:t>is  </a:t>
            </a:r>
            <a:r>
              <a:rPr sz="2400" spc="-8" dirty="0">
                <a:solidFill>
                  <a:srgbClr val="0075B1"/>
                </a:solidFill>
                <a:latin typeface="Carlito"/>
                <a:cs typeface="Carlito"/>
              </a:rPr>
              <a:t>used </a:t>
            </a:r>
            <a:r>
              <a:rPr sz="2400" dirty="0">
                <a:solidFill>
                  <a:srgbClr val="0075B1"/>
                </a:solidFill>
                <a:latin typeface="Carlito"/>
                <a:cs typeface="Carlito"/>
              </a:rPr>
              <a:t>as a</a:t>
            </a:r>
            <a:r>
              <a:rPr sz="2400" spc="-45" dirty="0">
                <a:solidFill>
                  <a:srgbClr val="0075B1"/>
                </a:solidFill>
                <a:latin typeface="Carlito"/>
                <a:cs typeface="Carlito"/>
              </a:rPr>
              <a:t> </a:t>
            </a:r>
            <a:r>
              <a:rPr sz="2400" spc="-8" dirty="0">
                <a:solidFill>
                  <a:srgbClr val="0075B1"/>
                </a:solidFill>
                <a:latin typeface="Carlito"/>
                <a:cs typeface="Carlito"/>
              </a:rPr>
              <a:t>benchmark.</a:t>
            </a:r>
            <a:endParaRPr sz="2400" dirty="0">
              <a:latin typeface="Carlito"/>
              <a:cs typeface="Carlito"/>
            </a:endParaRPr>
          </a:p>
        </p:txBody>
      </p:sp>
      <p:sp>
        <p:nvSpPr>
          <p:cNvPr id="13" name="object 13"/>
          <p:cNvSpPr txBox="1"/>
          <p:nvPr/>
        </p:nvSpPr>
        <p:spPr>
          <a:xfrm>
            <a:off x="11786236" y="3601211"/>
            <a:ext cx="6176963" cy="2099614"/>
          </a:xfrm>
          <a:prstGeom prst="rect">
            <a:avLst/>
          </a:prstGeom>
        </p:spPr>
        <p:txBody>
          <a:bodyPr vert="horz" wrap="square" lIns="0" tIns="60008" rIns="0" bIns="0" rtlCol="0">
            <a:spAutoFit/>
          </a:bodyPr>
          <a:lstStyle/>
          <a:p>
            <a:pPr marL="19050" marR="905828">
              <a:lnSpc>
                <a:spcPts val="2595"/>
              </a:lnSpc>
              <a:spcBef>
                <a:spcPts val="472"/>
              </a:spcBef>
            </a:pPr>
            <a:r>
              <a:rPr sz="2400" spc="-8" dirty="0">
                <a:solidFill>
                  <a:srgbClr val="00699E"/>
                </a:solidFill>
                <a:latin typeface="Carlito"/>
                <a:cs typeface="Carlito"/>
              </a:rPr>
              <a:t>Collection </a:t>
            </a:r>
            <a:r>
              <a:rPr sz="2400" dirty="0">
                <a:solidFill>
                  <a:srgbClr val="00699E"/>
                </a:solidFill>
                <a:latin typeface="Carlito"/>
                <a:cs typeface="Carlito"/>
              </a:rPr>
              <a:t>and </a:t>
            </a:r>
            <a:r>
              <a:rPr sz="2400" spc="-8" dirty="0">
                <a:solidFill>
                  <a:srgbClr val="00699E"/>
                </a:solidFill>
                <a:latin typeface="Carlito"/>
                <a:cs typeface="Carlito"/>
              </a:rPr>
              <a:t>Reporting of Actuals. </a:t>
            </a:r>
            <a:r>
              <a:rPr sz="2400" dirty="0">
                <a:solidFill>
                  <a:srgbClr val="00699E"/>
                </a:solidFill>
                <a:latin typeface="Carlito"/>
                <a:cs typeface="Carlito"/>
              </a:rPr>
              <a:t>PM </a:t>
            </a:r>
            <a:r>
              <a:rPr sz="2400" spc="-23" dirty="0">
                <a:solidFill>
                  <a:srgbClr val="00699E"/>
                </a:solidFill>
                <a:latin typeface="Carlito"/>
                <a:cs typeface="Carlito"/>
              </a:rPr>
              <a:t>to  </a:t>
            </a:r>
            <a:r>
              <a:rPr sz="2400" spc="-15" dirty="0">
                <a:solidFill>
                  <a:srgbClr val="00699E"/>
                </a:solidFill>
                <a:latin typeface="Carlito"/>
                <a:cs typeface="Carlito"/>
              </a:rPr>
              <a:t>establish:</a:t>
            </a:r>
            <a:endParaRPr sz="2400">
              <a:latin typeface="Carlito"/>
              <a:cs typeface="Carlito"/>
            </a:endParaRPr>
          </a:p>
          <a:p>
            <a:pPr marL="455295" marR="78104" indent="-164783">
              <a:lnSpc>
                <a:spcPts val="2265"/>
              </a:lnSpc>
              <a:spcBef>
                <a:spcPts val="764"/>
              </a:spcBef>
              <a:buFont typeface="Arial"/>
              <a:buChar char="•"/>
              <a:tabLst>
                <a:tab pos="456248" algn="l"/>
              </a:tabLst>
            </a:pPr>
            <a:r>
              <a:rPr sz="2100" b="1" spc="-8" dirty="0">
                <a:solidFill>
                  <a:srgbClr val="00699E"/>
                </a:solidFill>
                <a:latin typeface="Carlito"/>
                <a:cs typeface="Carlito"/>
              </a:rPr>
              <a:t>Responsible</a:t>
            </a:r>
            <a:r>
              <a:rPr sz="2100" spc="-8" dirty="0">
                <a:solidFill>
                  <a:srgbClr val="00699E"/>
                </a:solidFill>
                <a:latin typeface="Carlito"/>
                <a:cs typeface="Carlito"/>
              </a:rPr>
              <a:t>: PM will predominantly </a:t>
            </a:r>
            <a:r>
              <a:rPr sz="2100" spc="-23" dirty="0">
                <a:solidFill>
                  <a:srgbClr val="00699E"/>
                </a:solidFill>
                <a:latin typeface="Carlito"/>
                <a:cs typeface="Carlito"/>
              </a:rPr>
              <a:t>perform </a:t>
            </a:r>
            <a:r>
              <a:rPr sz="2100" spc="-8" dirty="0">
                <a:solidFill>
                  <a:srgbClr val="00699E"/>
                </a:solidFill>
                <a:latin typeface="Carlito"/>
                <a:cs typeface="Carlito"/>
              </a:rPr>
              <a:t>the  </a:t>
            </a:r>
            <a:r>
              <a:rPr sz="2100" spc="-15" dirty="0">
                <a:solidFill>
                  <a:srgbClr val="00699E"/>
                </a:solidFill>
                <a:latin typeface="Carlito"/>
                <a:cs typeface="Carlito"/>
              </a:rPr>
              <a:t>tasks, </a:t>
            </a:r>
            <a:r>
              <a:rPr sz="2100" spc="-8" dirty="0">
                <a:solidFill>
                  <a:srgbClr val="00699E"/>
                </a:solidFill>
                <a:latin typeface="Carlito"/>
                <a:cs typeface="Carlito"/>
              </a:rPr>
              <a:t>but other </a:t>
            </a:r>
            <a:r>
              <a:rPr sz="2100" spc="-15" dirty="0">
                <a:solidFill>
                  <a:srgbClr val="00699E"/>
                </a:solidFill>
                <a:latin typeface="Carlito"/>
                <a:cs typeface="Carlito"/>
              </a:rPr>
              <a:t>team members </a:t>
            </a:r>
            <a:r>
              <a:rPr sz="2100" spc="-8" dirty="0">
                <a:solidFill>
                  <a:srgbClr val="00699E"/>
                </a:solidFill>
                <a:latin typeface="Carlito"/>
                <a:cs typeface="Carlito"/>
              </a:rPr>
              <a:t>will also</a:t>
            </a:r>
            <a:r>
              <a:rPr sz="2100" spc="233" dirty="0">
                <a:solidFill>
                  <a:srgbClr val="00699E"/>
                </a:solidFill>
                <a:latin typeface="Carlito"/>
                <a:cs typeface="Carlito"/>
              </a:rPr>
              <a:t> </a:t>
            </a:r>
            <a:r>
              <a:rPr sz="2100" spc="-15" dirty="0">
                <a:solidFill>
                  <a:srgbClr val="00699E"/>
                </a:solidFill>
                <a:latin typeface="Carlito"/>
                <a:cs typeface="Carlito"/>
              </a:rPr>
              <a:t>participate.</a:t>
            </a:r>
            <a:endParaRPr sz="2100">
              <a:latin typeface="Carlito"/>
              <a:cs typeface="Carlito"/>
            </a:endParaRPr>
          </a:p>
          <a:p>
            <a:pPr marL="455295" indent="-165734">
              <a:lnSpc>
                <a:spcPts val="2393"/>
              </a:lnSpc>
              <a:spcBef>
                <a:spcPts val="465"/>
              </a:spcBef>
              <a:buFont typeface="Arial"/>
              <a:buChar char="•"/>
              <a:tabLst>
                <a:tab pos="456248" algn="l"/>
              </a:tabLst>
            </a:pPr>
            <a:r>
              <a:rPr sz="2100" b="1" spc="-15" dirty="0">
                <a:solidFill>
                  <a:srgbClr val="00699E"/>
                </a:solidFill>
                <a:latin typeface="Carlito"/>
                <a:cs typeface="Carlito"/>
              </a:rPr>
              <a:t>Frequency</a:t>
            </a:r>
            <a:r>
              <a:rPr sz="2100" spc="-15" dirty="0">
                <a:solidFill>
                  <a:srgbClr val="00699E"/>
                </a:solidFill>
                <a:latin typeface="Carlito"/>
                <a:cs typeface="Carlito"/>
              </a:rPr>
              <a:t>: </a:t>
            </a:r>
            <a:r>
              <a:rPr sz="2100" spc="-23" dirty="0">
                <a:solidFill>
                  <a:srgbClr val="00699E"/>
                </a:solidFill>
                <a:latin typeface="Carlito"/>
                <a:cs typeface="Carlito"/>
              </a:rPr>
              <a:t>data </a:t>
            </a:r>
            <a:r>
              <a:rPr sz="2100" spc="-8" dirty="0">
                <a:solidFill>
                  <a:srgbClr val="00699E"/>
                </a:solidFill>
                <a:latin typeface="Carlito"/>
                <a:cs typeface="Carlito"/>
              </a:rPr>
              <a:t>collection has </a:t>
            </a:r>
            <a:r>
              <a:rPr sz="2100" spc="-15" dirty="0">
                <a:solidFill>
                  <a:srgbClr val="00699E"/>
                </a:solidFill>
                <a:latin typeface="Carlito"/>
                <a:cs typeface="Carlito"/>
              </a:rPr>
              <a:t>to happen</a:t>
            </a:r>
            <a:r>
              <a:rPr sz="2100" spc="158" dirty="0">
                <a:solidFill>
                  <a:srgbClr val="00699E"/>
                </a:solidFill>
                <a:latin typeface="Carlito"/>
                <a:cs typeface="Carlito"/>
              </a:rPr>
              <a:t> </a:t>
            </a:r>
            <a:r>
              <a:rPr sz="2100" spc="-8" dirty="0">
                <a:solidFill>
                  <a:srgbClr val="00699E"/>
                </a:solidFill>
                <a:latin typeface="Carlito"/>
                <a:cs typeface="Carlito"/>
              </a:rPr>
              <a:t>regularly</a:t>
            </a:r>
            <a:endParaRPr sz="2100">
              <a:latin typeface="Carlito"/>
              <a:cs typeface="Carlito"/>
            </a:endParaRPr>
          </a:p>
          <a:p>
            <a:pPr marL="455295">
              <a:lnSpc>
                <a:spcPts val="2393"/>
              </a:lnSpc>
            </a:pPr>
            <a:r>
              <a:rPr sz="2100" spc="-8" dirty="0">
                <a:solidFill>
                  <a:srgbClr val="00699E"/>
                </a:solidFill>
                <a:latin typeface="Carlito"/>
                <a:cs typeface="Carlito"/>
              </a:rPr>
              <a:t>(daily/weekly/monthly) </a:t>
            </a:r>
            <a:r>
              <a:rPr sz="2100" dirty="0">
                <a:solidFill>
                  <a:srgbClr val="00699E"/>
                </a:solidFill>
                <a:latin typeface="Carlito"/>
                <a:cs typeface="Carlito"/>
              </a:rPr>
              <a:t>and </a:t>
            </a:r>
            <a:r>
              <a:rPr sz="2100" spc="-8" dirty="0">
                <a:solidFill>
                  <a:srgbClr val="00699E"/>
                </a:solidFill>
                <a:latin typeface="Carlito"/>
                <a:cs typeface="Carlito"/>
              </a:rPr>
              <a:t>not only </a:t>
            </a:r>
            <a:r>
              <a:rPr sz="2100" spc="-15" dirty="0">
                <a:solidFill>
                  <a:srgbClr val="00699E"/>
                </a:solidFill>
                <a:latin typeface="Carlito"/>
                <a:cs typeface="Carlito"/>
              </a:rPr>
              <a:t>around </a:t>
            </a:r>
            <a:r>
              <a:rPr sz="2100" dirty="0">
                <a:solidFill>
                  <a:srgbClr val="00699E"/>
                </a:solidFill>
                <a:latin typeface="Carlito"/>
                <a:cs typeface="Carlito"/>
              </a:rPr>
              <a:t>the</a:t>
            </a:r>
            <a:r>
              <a:rPr sz="2100" spc="53" dirty="0">
                <a:solidFill>
                  <a:srgbClr val="00699E"/>
                </a:solidFill>
                <a:latin typeface="Carlito"/>
                <a:cs typeface="Carlito"/>
              </a:rPr>
              <a:t> </a:t>
            </a:r>
            <a:r>
              <a:rPr sz="2100" spc="-8" dirty="0">
                <a:solidFill>
                  <a:srgbClr val="00699E"/>
                </a:solidFill>
                <a:latin typeface="Carlito"/>
                <a:cs typeface="Carlito"/>
              </a:rPr>
              <a:t>end</a:t>
            </a:r>
            <a:endParaRPr sz="2100">
              <a:latin typeface="Carlito"/>
              <a:cs typeface="Carlito"/>
            </a:endParaRPr>
          </a:p>
        </p:txBody>
      </p:sp>
      <p:sp>
        <p:nvSpPr>
          <p:cNvPr id="14" name="object 14"/>
          <p:cNvSpPr txBox="1"/>
          <p:nvPr/>
        </p:nvSpPr>
        <p:spPr>
          <a:xfrm>
            <a:off x="12222860" y="5609844"/>
            <a:ext cx="1578293" cy="341440"/>
          </a:xfrm>
          <a:prstGeom prst="rect">
            <a:avLst/>
          </a:prstGeom>
        </p:spPr>
        <p:txBody>
          <a:bodyPr vert="horz" wrap="square" lIns="0" tIns="18098" rIns="0" bIns="0" rtlCol="0">
            <a:spAutoFit/>
          </a:bodyPr>
          <a:lstStyle/>
          <a:p>
            <a:pPr marL="19050">
              <a:spcBef>
                <a:spcPts val="143"/>
              </a:spcBef>
            </a:pPr>
            <a:r>
              <a:rPr sz="2100" spc="-8" dirty="0">
                <a:solidFill>
                  <a:srgbClr val="00699E"/>
                </a:solidFill>
                <a:latin typeface="Carlito"/>
                <a:cs typeface="Carlito"/>
              </a:rPr>
              <a:t>of the</a:t>
            </a:r>
            <a:r>
              <a:rPr sz="2100" spc="-68" dirty="0">
                <a:solidFill>
                  <a:srgbClr val="00699E"/>
                </a:solidFill>
                <a:latin typeface="Carlito"/>
                <a:cs typeface="Carlito"/>
              </a:rPr>
              <a:t> </a:t>
            </a:r>
            <a:r>
              <a:rPr sz="2100" spc="-15" dirty="0">
                <a:solidFill>
                  <a:srgbClr val="00699E"/>
                </a:solidFill>
                <a:latin typeface="Carlito"/>
                <a:cs typeface="Carlito"/>
              </a:rPr>
              <a:t>project</a:t>
            </a:r>
            <a:r>
              <a:rPr sz="2100" spc="-15" dirty="0">
                <a:latin typeface="Carlito"/>
                <a:cs typeface="Carlito"/>
              </a:rPr>
              <a:t>.</a:t>
            </a:r>
            <a:endParaRPr sz="2100">
              <a:latin typeface="Carlito"/>
              <a:cs typeface="Carlito"/>
            </a:endParaRPr>
          </a:p>
        </p:txBody>
      </p:sp>
      <p:sp>
        <p:nvSpPr>
          <p:cNvPr id="15" name="object 15"/>
          <p:cNvSpPr txBox="1"/>
          <p:nvPr/>
        </p:nvSpPr>
        <p:spPr>
          <a:xfrm>
            <a:off x="485012" y="3601211"/>
            <a:ext cx="5105400" cy="1714893"/>
          </a:xfrm>
          <a:prstGeom prst="rect">
            <a:avLst/>
          </a:prstGeom>
        </p:spPr>
        <p:txBody>
          <a:bodyPr vert="horz" wrap="square" lIns="0" tIns="60008" rIns="0" bIns="0" rtlCol="0">
            <a:spAutoFit/>
          </a:bodyPr>
          <a:lstStyle/>
          <a:p>
            <a:pPr marL="19050" marR="7620">
              <a:lnSpc>
                <a:spcPts val="2595"/>
              </a:lnSpc>
              <a:spcBef>
                <a:spcPts val="472"/>
              </a:spcBef>
            </a:pPr>
            <a:r>
              <a:rPr sz="2400" spc="-8" dirty="0">
                <a:solidFill>
                  <a:srgbClr val="0075B1"/>
                </a:solidFill>
                <a:latin typeface="Carlito"/>
                <a:cs typeface="Carlito"/>
              </a:rPr>
              <a:t>The </a:t>
            </a:r>
            <a:r>
              <a:rPr sz="2400" spc="-15" dirty="0">
                <a:solidFill>
                  <a:srgbClr val="0075B1"/>
                </a:solidFill>
                <a:latin typeface="Carlito"/>
                <a:cs typeface="Carlito"/>
              </a:rPr>
              <a:t>project </a:t>
            </a:r>
            <a:r>
              <a:rPr sz="2400" spc="-8" dirty="0">
                <a:solidFill>
                  <a:srgbClr val="0075B1"/>
                </a:solidFill>
                <a:latin typeface="Carlito"/>
                <a:cs typeface="Carlito"/>
              </a:rPr>
              <a:t>manager </a:t>
            </a:r>
            <a:r>
              <a:rPr sz="2400" spc="-15" dirty="0">
                <a:solidFill>
                  <a:srgbClr val="0075B1"/>
                </a:solidFill>
                <a:latin typeface="Carlito"/>
                <a:cs typeface="Carlito"/>
              </a:rPr>
              <a:t>defines </a:t>
            </a:r>
            <a:r>
              <a:rPr sz="2400" spc="-8" dirty="0">
                <a:solidFill>
                  <a:srgbClr val="0075B1"/>
                </a:solidFill>
                <a:latin typeface="Carlito"/>
                <a:cs typeface="Carlito"/>
              </a:rPr>
              <a:t>metrics </a:t>
            </a:r>
            <a:r>
              <a:rPr sz="2400" dirty="0">
                <a:solidFill>
                  <a:srgbClr val="0075B1"/>
                </a:solidFill>
                <a:latin typeface="Carlito"/>
                <a:cs typeface="Carlito"/>
              </a:rPr>
              <a:t>and  </a:t>
            </a:r>
            <a:r>
              <a:rPr sz="2400" spc="-38" dirty="0">
                <a:solidFill>
                  <a:srgbClr val="0075B1"/>
                </a:solidFill>
                <a:latin typeface="Carlito"/>
                <a:cs typeface="Carlito"/>
              </a:rPr>
              <a:t>key </a:t>
            </a:r>
            <a:r>
              <a:rPr sz="2400" spc="-15" dirty="0">
                <a:solidFill>
                  <a:srgbClr val="0075B1"/>
                </a:solidFill>
                <a:latin typeface="Carlito"/>
                <a:cs typeface="Carlito"/>
              </a:rPr>
              <a:t>performance indicators </a:t>
            </a:r>
            <a:r>
              <a:rPr sz="2400" spc="-8" dirty="0">
                <a:solidFill>
                  <a:srgbClr val="0075B1"/>
                </a:solidFill>
                <a:latin typeface="Carlito"/>
                <a:cs typeface="Carlito"/>
              </a:rPr>
              <a:t>(KPIs) </a:t>
            </a:r>
            <a:r>
              <a:rPr sz="2400" spc="-23" dirty="0">
                <a:solidFill>
                  <a:srgbClr val="0075B1"/>
                </a:solidFill>
                <a:latin typeface="Carlito"/>
                <a:cs typeface="Carlito"/>
              </a:rPr>
              <a:t>to  </a:t>
            </a:r>
            <a:r>
              <a:rPr sz="2400" spc="-8" dirty="0">
                <a:solidFill>
                  <a:srgbClr val="0075B1"/>
                </a:solidFill>
                <a:latin typeface="Carlito"/>
                <a:cs typeface="Carlito"/>
              </a:rPr>
              <a:t>measure </a:t>
            </a:r>
            <a:r>
              <a:rPr sz="2400" dirty="0">
                <a:solidFill>
                  <a:srgbClr val="0075B1"/>
                </a:solidFill>
                <a:latin typeface="Carlito"/>
                <a:cs typeface="Carlito"/>
              </a:rPr>
              <a:t>the </a:t>
            </a:r>
            <a:r>
              <a:rPr sz="2400" spc="-15" dirty="0">
                <a:solidFill>
                  <a:srgbClr val="0075B1"/>
                </a:solidFill>
                <a:latin typeface="Carlito"/>
                <a:cs typeface="Carlito"/>
              </a:rPr>
              <a:t>project</a:t>
            </a:r>
            <a:r>
              <a:rPr sz="2400" dirty="0">
                <a:solidFill>
                  <a:srgbClr val="0075B1"/>
                </a:solidFill>
                <a:latin typeface="Carlito"/>
                <a:cs typeface="Carlito"/>
              </a:rPr>
              <a:t> </a:t>
            </a:r>
            <a:r>
              <a:rPr sz="2400" spc="-15" dirty="0">
                <a:solidFill>
                  <a:srgbClr val="0075B1"/>
                </a:solidFill>
                <a:latin typeface="Carlito"/>
                <a:cs typeface="Carlito"/>
              </a:rPr>
              <a:t>performance.</a:t>
            </a:r>
            <a:endParaRPr sz="2400">
              <a:latin typeface="Carlito"/>
              <a:cs typeface="Carlito"/>
            </a:endParaRPr>
          </a:p>
          <a:p>
            <a:pPr marL="19050">
              <a:lnSpc>
                <a:spcPts val="2400"/>
              </a:lnSpc>
            </a:pPr>
            <a:r>
              <a:rPr sz="2400" spc="-23" dirty="0">
                <a:solidFill>
                  <a:srgbClr val="0075B1"/>
                </a:solidFill>
                <a:latin typeface="Carlito"/>
                <a:cs typeface="Carlito"/>
              </a:rPr>
              <a:t>Optimally, </a:t>
            </a:r>
            <a:r>
              <a:rPr sz="2400" spc="-15" dirty="0">
                <a:solidFill>
                  <a:srgbClr val="0075B1"/>
                </a:solidFill>
                <a:latin typeface="Carlito"/>
                <a:cs typeface="Carlito"/>
              </a:rPr>
              <a:t>three </a:t>
            </a:r>
            <a:r>
              <a:rPr sz="2400" spc="-23" dirty="0">
                <a:solidFill>
                  <a:srgbClr val="0075B1"/>
                </a:solidFill>
                <a:latin typeface="Carlito"/>
                <a:cs typeface="Carlito"/>
              </a:rPr>
              <a:t>to </a:t>
            </a:r>
            <a:r>
              <a:rPr sz="2400" spc="-15" dirty="0">
                <a:solidFill>
                  <a:srgbClr val="0075B1"/>
                </a:solidFill>
                <a:latin typeface="Carlito"/>
                <a:cs typeface="Carlito"/>
              </a:rPr>
              <a:t>five </a:t>
            </a:r>
            <a:r>
              <a:rPr sz="2400" dirty="0">
                <a:solidFill>
                  <a:srgbClr val="0075B1"/>
                </a:solidFill>
                <a:latin typeface="Carlito"/>
                <a:cs typeface="Carlito"/>
              </a:rPr>
              <a:t>KPIs </a:t>
            </a:r>
            <a:r>
              <a:rPr sz="2400" spc="-8" dirty="0">
                <a:solidFill>
                  <a:srgbClr val="0075B1"/>
                </a:solidFill>
                <a:latin typeface="Carlito"/>
                <a:cs typeface="Carlito"/>
              </a:rPr>
              <a:t>should</a:t>
            </a:r>
            <a:r>
              <a:rPr sz="2400" spc="30" dirty="0">
                <a:solidFill>
                  <a:srgbClr val="0075B1"/>
                </a:solidFill>
                <a:latin typeface="Carlito"/>
                <a:cs typeface="Carlito"/>
              </a:rPr>
              <a:t> </a:t>
            </a:r>
            <a:r>
              <a:rPr sz="2400" spc="-8" dirty="0">
                <a:solidFill>
                  <a:srgbClr val="0075B1"/>
                </a:solidFill>
                <a:latin typeface="Carlito"/>
                <a:cs typeface="Carlito"/>
              </a:rPr>
              <a:t>be</a:t>
            </a:r>
            <a:endParaRPr sz="2400">
              <a:latin typeface="Carlito"/>
              <a:cs typeface="Carlito"/>
            </a:endParaRPr>
          </a:p>
          <a:p>
            <a:pPr marL="19050">
              <a:lnSpc>
                <a:spcPts val="2738"/>
              </a:lnSpc>
            </a:pPr>
            <a:r>
              <a:rPr sz="2400" spc="-15" dirty="0">
                <a:solidFill>
                  <a:srgbClr val="0075B1"/>
                </a:solidFill>
                <a:latin typeface="Carlito"/>
                <a:cs typeface="Carlito"/>
              </a:rPr>
              <a:t>selected </a:t>
            </a:r>
            <a:r>
              <a:rPr sz="2400" spc="-23" dirty="0">
                <a:solidFill>
                  <a:srgbClr val="0075B1"/>
                </a:solidFill>
                <a:latin typeface="Carlito"/>
                <a:cs typeface="Carlito"/>
              </a:rPr>
              <a:t>for </a:t>
            </a:r>
            <a:r>
              <a:rPr sz="2400" dirty="0">
                <a:solidFill>
                  <a:srgbClr val="0075B1"/>
                </a:solidFill>
                <a:latin typeface="Carlito"/>
                <a:cs typeface="Carlito"/>
              </a:rPr>
              <a:t>each</a:t>
            </a:r>
            <a:r>
              <a:rPr sz="2400" spc="23" dirty="0">
                <a:solidFill>
                  <a:srgbClr val="0075B1"/>
                </a:solidFill>
                <a:latin typeface="Carlito"/>
                <a:cs typeface="Carlito"/>
              </a:rPr>
              <a:t> </a:t>
            </a:r>
            <a:r>
              <a:rPr sz="2400" spc="-15" dirty="0">
                <a:solidFill>
                  <a:srgbClr val="0075B1"/>
                </a:solidFill>
                <a:latin typeface="Carlito"/>
                <a:cs typeface="Carlito"/>
              </a:rPr>
              <a:t>project.</a:t>
            </a:r>
            <a:endParaRPr sz="2400">
              <a:latin typeface="Carlito"/>
              <a:cs typeface="Carlito"/>
            </a:endParaRPr>
          </a:p>
        </p:txBody>
      </p:sp>
      <p:sp>
        <p:nvSpPr>
          <p:cNvPr id="16" name="object 16"/>
          <p:cNvSpPr/>
          <p:nvPr/>
        </p:nvSpPr>
        <p:spPr>
          <a:xfrm>
            <a:off x="6065901" y="1239012"/>
            <a:ext cx="0" cy="8225790"/>
          </a:xfrm>
          <a:custGeom>
            <a:avLst/>
            <a:gdLst/>
            <a:ahLst/>
            <a:cxnLst/>
            <a:rect l="l" t="t" r="r" b="b"/>
            <a:pathLst>
              <a:path h="5483860">
                <a:moveTo>
                  <a:pt x="0" y="0"/>
                </a:moveTo>
                <a:lnTo>
                  <a:pt x="0" y="5483656"/>
                </a:lnTo>
              </a:path>
            </a:pathLst>
          </a:custGeom>
          <a:ln w="6350">
            <a:solidFill>
              <a:srgbClr val="4966AC"/>
            </a:solidFill>
          </a:ln>
        </p:spPr>
        <p:txBody>
          <a:bodyPr wrap="square" lIns="0" tIns="0" rIns="0" bIns="0" rtlCol="0"/>
          <a:lstStyle/>
          <a:p>
            <a:endParaRPr sz="2700"/>
          </a:p>
        </p:txBody>
      </p:sp>
      <p:sp>
        <p:nvSpPr>
          <p:cNvPr id="17" name="object 17"/>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4</a:t>
            </a:fld>
            <a:endParaRPr spc="-8"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4" y="0"/>
            <a:ext cx="9580626" cy="1004121"/>
          </a:xfrm>
          <a:prstGeom prst="rect">
            <a:avLst/>
          </a:prstGeom>
        </p:spPr>
        <p:txBody>
          <a:bodyPr vert="horz" wrap="square" lIns="0" tIns="19050" rIns="0" bIns="0" rtlCol="0">
            <a:spAutoFit/>
          </a:bodyPr>
          <a:lstStyle/>
          <a:p>
            <a:pPr marL="19050">
              <a:spcBef>
                <a:spcPts val="150"/>
              </a:spcBef>
            </a:pPr>
            <a:r>
              <a:rPr spc="-435" dirty="0"/>
              <a:t>Earned </a:t>
            </a:r>
            <a:r>
              <a:rPr spc="-450" dirty="0"/>
              <a:t>Value </a:t>
            </a:r>
            <a:r>
              <a:rPr spc="-420" dirty="0"/>
              <a:t>Analysis</a:t>
            </a:r>
            <a:r>
              <a:rPr spc="-488" dirty="0"/>
              <a:t> </a:t>
            </a:r>
            <a:r>
              <a:rPr spc="-630" dirty="0"/>
              <a:t>(EVA)</a:t>
            </a:r>
          </a:p>
        </p:txBody>
      </p:sp>
      <p:sp>
        <p:nvSpPr>
          <p:cNvPr id="3" name="object 3"/>
          <p:cNvSpPr txBox="1"/>
          <p:nvPr/>
        </p:nvSpPr>
        <p:spPr>
          <a:xfrm>
            <a:off x="4016883" y="2542100"/>
            <a:ext cx="6478905" cy="1789914"/>
          </a:xfrm>
          <a:prstGeom prst="rect">
            <a:avLst/>
          </a:prstGeom>
        </p:spPr>
        <p:txBody>
          <a:bodyPr vert="horz" wrap="square" lIns="0" tIns="149543" rIns="0" bIns="0" rtlCol="0">
            <a:spAutoFit/>
          </a:bodyPr>
          <a:lstStyle/>
          <a:p>
            <a:pPr marL="19050">
              <a:spcBef>
                <a:spcPts val="1178"/>
              </a:spcBef>
            </a:pPr>
            <a:r>
              <a:rPr sz="2700" b="1" spc="-8" dirty="0">
                <a:solidFill>
                  <a:srgbClr val="0075B1"/>
                </a:solidFill>
                <a:latin typeface="Carlito"/>
                <a:cs typeface="Carlito"/>
              </a:rPr>
              <a:t>Planned </a:t>
            </a:r>
            <a:r>
              <a:rPr sz="2700" b="1" spc="-38" dirty="0">
                <a:solidFill>
                  <a:srgbClr val="0075B1"/>
                </a:solidFill>
                <a:latin typeface="Carlito"/>
                <a:cs typeface="Carlito"/>
              </a:rPr>
              <a:t>Value</a:t>
            </a:r>
            <a:r>
              <a:rPr sz="2700" b="1" spc="-30" dirty="0">
                <a:solidFill>
                  <a:srgbClr val="0075B1"/>
                </a:solidFill>
                <a:latin typeface="Carlito"/>
                <a:cs typeface="Carlito"/>
              </a:rPr>
              <a:t> </a:t>
            </a:r>
            <a:r>
              <a:rPr sz="2700" b="1" spc="-15" dirty="0">
                <a:solidFill>
                  <a:srgbClr val="0075B1"/>
                </a:solidFill>
                <a:latin typeface="Carlito"/>
                <a:cs typeface="Carlito"/>
              </a:rPr>
              <a:t>(PV)</a:t>
            </a:r>
            <a:endParaRPr sz="2700">
              <a:latin typeface="Carlito"/>
              <a:cs typeface="Carlito"/>
            </a:endParaRPr>
          </a:p>
          <a:p>
            <a:pPr marL="19050" marR="7620">
              <a:spcBef>
                <a:spcPts val="923"/>
              </a:spcBef>
            </a:pPr>
            <a:r>
              <a:rPr sz="2400" spc="-15" dirty="0">
                <a:solidFill>
                  <a:srgbClr val="0075B1"/>
                </a:solidFill>
                <a:latin typeface="Carlito"/>
                <a:cs typeface="Carlito"/>
              </a:rPr>
              <a:t>Approved </a:t>
            </a:r>
            <a:r>
              <a:rPr sz="2400" spc="-8" dirty="0">
                <a:solidFill>
                  <a:srgbClr val="0075B1"/>
                </a:solidFill>
                <a:latin typeface="Carlito"/>
                <a:cs typeface="Carlito"/>
              </a:rPr>
              <a:t>value of </a:t>
            </a:r>
            <a:r>
              <a:rPr sz="2400" dirty="0">
                <a:solidFill>
                  <a:srgbClr val="0075B1"/>
                </a:solidFill>
                <a:latin typeface="Carlito"/>
                <a:cs typeface="Carlito"/>
              </a:rPr>
              <a:t>the </a:t>
            </a:r>
            <a:r>
              <a:rPr sz="2400" spc="-15" dirty="0">
                <a:solidFill>
                  <a:srgbClr val="0075B1"/>
                </a:solidFill>
                <a:latin typeface="Carlito"/>
                <a:cs typeface="Carlito"/>
              </a:rPr>
              <a:t>work </a:t>
            </a:r>
            <a:r>
              <a:rPr sz="2400" spc="-23" dirty="0">
                <a:solidFill>
                  <a:srgbClr val="0075B1"/>
                </a:solidFill>
                <a:latin typeface="Carlito"/>
                <a:cs typeface="Carlito"/>
              </a:rPr>
              <a:t>to </a:t>
            </a:r>
            <a:r>
              <a:rPr sz="2400" spc="-8" dirty="0">
                <a:solidFill>
                  <a:srgbClr val="0075B1"/>
                </a:solidFill>
                <a:latin typeface="Carlito"/>
                <a:cs typeface="Carlito"/>
              </a:rPr>
              <a:t>be </a:t>
            </a:r>
            <a:r>
              <a:rPr sz="2400" spc="-15" dirty="0">
                <a:solidFill>
                  <a:srgbClr val="0075B1"/>
                </a:solidFill>
                <a:latin typeface="Carlito"/>
                <a:cs typeface="Carlito"/>
              </a:rPr>
              <a:t>completed </a:t>
            </a:r>
            <a:r>
              <a:rPr sz="2400" b="1" u="heavy" dirty="0">
                <a:solidFill>
                  <a:srgbClr val="0075B1"/>
                </a:solidFill>
                <a:uFill>
                  <a:solidFill>
                    <a:srgbClr val="0075B1"/>
                  </a:solidFill>
                </a:uFill>
                <a:latin typeface="Carlito"/>
                <a:cs typeface="Carlito"/>
              </a:rPr>
              <a:t>as </a:t>
            </a:r>
            <a:r>
              <a:rPr sz="2400" b="1" u="heavy" spc="-15" dirty="0">
                <a:solidFill>
                  <a:srgbClr val="0075B1"/>
                </a:solidFill>
                <a:uFill>
                  <a:solidFill>
                    <a:srgbClr val="0075B1"/>
                  </a:solidFill>
                </a:uFill>
                <a:latin typeface="Carlito"/>
                <a:cs typeface="Carlito"/>
              </a:rPr>
              <a:t>per </a:t>
            </a:r>
            <a:r>
              <a:rPr sz="2400" b="1" spc="-15" dirty="0">
                <a:solidFill>
                  <a:srgbClr val="0075B1"/>
                </a:solidFill>
                <a:latin typeface="Carlito"/>
                <a:cs typeface="Carlito"/>
              </a:rPr>
              <a:t> </a:t>
            </a:r>
            <a:r>
              <a:rPr sz="2400" b="1" u="heavy" spc="-8" dirty="0">
                <a:solidFill>
                  <a:srgbClr val="0075B1"/>
                </a:solidFill>
                <a:uFill>
                  <a:solidFill>
                    <a:srgbClr val="0075B1"/>
                  </a:solidFill>
                </a:uFill>
                <a:latin typeface="Carlito"/>
                <a:cs typeface="Carlito"/>
              </a:rPr>
              <a:t>schedule</a:t>
            </a:r>
            <a:endParaRPr sz="2400">
              <a:latin typeface="Carlito"/>
              <a:cs typeface="Carlito"/>
            </a:endParaRPr>
          </a:p>
          <a:p>
            <a:pPr marL="19050"/>
            <a:r>
              <a:rPr sz="2400" b="1" spc="-8" dirty="0">
                <a:solidFill>
                  <a:srgbClr val="0075B1"/>
                </a:solidFill>
                <a:latin typeface="Carlito"/>
                <a:cs typeface="Carlito"/>
              </a:rPr>
              <a:t>PV </a:t>
            </a:r>
            <a:r>
              <a:rPr sz="2400" b="1" dirty="0">
                <a:solidFill>
                  <a:srgbClr val="0075B1"/>
                </a:solidFill>
                <a:latin typeface="Carlito"/>
                <a:cs typeface="Carlito"/>
              </a:rPr>
              <a:t>= </a:t>
            </a:r>
            <a:r>
              <a:rPr sz="2400" b="1" spc="-8" dirty="0">
                <a:solidFill>
                  <a:srgbClr val="0075B1"/>
                </a:solidFill>
                <a:latin typeface="Carlito"/>
                <a:cs typeface="Carlito"/>
              </a:rPr>
              <a:t>Planned </a:t>
            </a:r>
            <a:r>
              <a:rPr sz="2400" b="1" dirty="0">
                <a:solidFill>
                  <a:srgbClr val="0075B1"/>
                </a:solidFill>
                <a:latin typeface="Carlito"/>
                <a:cs typeface="Carlito"/>
              </a:rPr>
              <a:t>% </a:t>
            </a:r>
            <a:r>
              <a:rPr sz="2400" b="1" spc="-15" dirty="0">
                <a:solidFill>
                  <a:srgbClr val="0075B1"/>
                </a:solidFill>
                <a:latin typeface="Carlito"/>
                <a:cs typeface="Carlito"/>
              </a:rPr>
              <a:t>Complete </a:t>
            </a:r>
            <a:r>
              <a:rPr sz="2400" b="1" dirty="0">
                <a:solidFill>
                  <a:srgbClr val="0075B1"/>
                </a:solidFill>
                <a:latin typeface="Carlito"/>
                <a:cs typeface="Carlito"/>
              </a:rPr>
              <a:t>x</a:t>
            </a:r>
            <a:r>
              <a:rPr sz="2400" b="1" spc="-38" dirty="0">
                <a:solidFill>
                  <a:srgbClr val="0075B1"/>
                </a:solidFill>
                <a:latin typeface="Carlito"/>
                <a:cs typeface="Carlito"/>
              </a:rPr>
              <a:t> </a:t>
            </a:r>
            <a:r>
              <a:rPr sz="2400" b="1" spc="-15" dirty="0">
                <a:solidFill>
                  <a:srgbClr val="0075B1"/>
                </a:solidFill>
                <a:latin typeface="Carlito"/>
                <a:cs typeface="Carlito"/>
              </a:rPr>
              <a:t>Budget</a:t>
            </a:r>
            <a:endParaRPr sz="2400">
              <a:latin typeface="Carlito"/>
              <a:cs typeface="Carlito"/>
            </a:endParaRPr>
          </a:p>
        </p:txBody>
      </p:sp>
      <p:sp>
        <p:nvSpPr>
          <p:cNvPr id="4" name="object 4"/>
          <p:cNvSpPr txBox="1"/>
          <p:nvPr/>
        </p:nvSpPr>
        <p:spPr>
          <a:xfrm>
            <a:off x="4016883" y="4826195"/>
            <a:ext cx="5623560" cy="1420582"/>
          </a:xfrm>
          <a:prstGeom prst="rect">
            <a:avLst/>
          </a:prstGeom>
        </p:spPr>
        <p:txBody>
          <a:bodyPr vert="horz" wrap="square" lIns="0" tIns="149543" rIns="0" bIns="0" rtlCol="0">
            <a:spAutoFit/>
          </a:bodyPr>
          <a:lstStyle/>
          <a:p>
            <a:pPr marL="19050">
              <a:spcBef>
                <a:spcPts val="1178"/>
              </a:spcBef>
            </a:pPr>
            <a:r>
              <a:rPr sz="2700" b="1" spc="-8" dirty="0">
                <a:solidFill>
                  <a:srgbClr val="0075B1"/>
                </a:solidFill>
                <a:latin typeface="Carlito"/>
                <a:cs typeface="Carlito"/>
              </a:rPr>
              <a:t>Earned</a:t>
            </a:r>
            <a:r>
              <a:rPr sz="2700" b="1" spc="-23" dirty="0">
                <a:solidFill>
                  <a:srgbClr val="0075B1"/>
                </a:solidFill>
                <a:latin typeface="Carlito"/>
                <a:cs typeface="Carlito"/>
              </a:rPr>
              <a:t> </a:t>
            </a:r>
            <a:r>
              <a:rPr sz="2700" b="1" spc="-38" dirty="0">
                <a:solidFill>
                  <a:srgbClr val="0075B1"/>
                </a:solidFill>
                <a:latin typeface="Carlito"/>
                <a:cs typeface="Carlito"/>
              </a:rPr>
              <a:t>Value</a:t>
            </a:r>
            <a:endParaRPr sz="2700">
              <a:latin typeface="Carlito"/>
              <a:cs typeface="Carlito"/>
            </a:endParaRPr>
          </a:p>
          <a:p>
            <a:pPr marL="19050">
              <a:spcBef>
                <a:spcPts val="923"/>
              </a:spcBef>
            </a:pPr>
            <a:r>
              <a:rPr sz="2400" spc="-30" dirty="0">
                <a:solidFill>
                  <a:srgbClr val="0075B1"/>
                </a:solidFill>
                <a:latin typeface="Carlito"/>
                <a:cs typeface="Carlito"/>
              </a:rPr>
              <a:t>Value </a:t>
            </a:r>
            <a:r>
              <a:rPr sz="2400" spc="-8" dirty="0">
                <a:solidFill>
                  <a:srgbClr val="0075B1"/>
                </a:solidFill>
                <a:latin typeface="Carlito"/>
                <a:cs typeface="Carlito"/>
              </a:rPr>
              <a:t>of </a:t>
            </a:r>
            <a:r>
              <a:rPr sz="2400" dirty="0">
                <a:solidFill>
                  <a:srgbClr val="0075B1"/>
                </a:solidFill>
                <a:latin typeface="Carlito"/>
                <a:cs typeface="Carlito"/>
              </a:rPr>
              <a:t>the </a:t>
            </a:r>
            <a:r>
              <a:rPr sz="2400" spc="-15" dirty="0">
                <a:solidFill>
                  <a:srgbClr val="0075B1"/>
                </a:solidFill>
                <a:latin typeface="Carlito"/>
                <a:cs typeface="Carlito"/>
              </a:rPr>
              <a:t>work </a:t>
            </a:r>
            <a:r>
              <a:rPr sz="2400" b="1" u="heavy" dirty="0">
                <a:solidFill>
                  <a:srgbClr val="0075B1"/>
                </a:solidFill>
                <a:uFill>
                  <a:solidFill>
                    <a:srgbClr val="0075B1"/>
                  </a:solidFill>
                </a:uFill>
                <a:latin typeface="Carlito"/>
                <a:cs typeface="Carlito"/>
              </a:rPr>
              <a:t>actually</a:t>
            </a:r>
            <a:r>
              <a:rPr sz="2400" b="1" dirty="0">
                <a:solidFill>
                  <a:srgbClr val="0075B1"/>
                </a:solidFill>
                <a:latin typeface="Carlito"/>
                <a:cs typeface="Carlito"/>
              </a:rPr>
              <a:t> </a:t>
            </a:r>
            <a:r>
              <a:rPr sz="2400" spc="-15" dirty="0">
                <a:solidFill>
                  <a:srgbClr val="0075B1"/>
                </a:solidFill>
                <a:latin typeface="Carlito"/>
                <a:cs typeface="Carlito"/>
              </a:rPr>
              <a:t>completed </a:t>
            </a:r>
            <a:r>
              <a:rPr sz="2400" spc="-23" dirty="0">
                <a:solidFill>
                  <a:srgbClr val="0075B1"/>
                </a:solidFill>
                <a:latin typeface="Carlito"/>
                <a:cs typeface="Carlito"/>
              </a:rPr>
              <a:t>to</a:t>
            </a:r>
            <a:r>
              <a:rPr sz="2400" spc="30" dirty="0">
                <a:solidFill>
                  <a:srgbClr val="0075B1"/>
                </a:solidFill>
                <a:latin typeface="Carlito"/>
                <a:cs typeface="Carlito"/>
              </a:rPr>
              <a:t> </a:t>
            </a:r>
            <a:r>
              <a:rPr sz="2400" spc="-23" dirty="0">
                <a:solidFill>
                  <a:srgbClr val="0075B1"/>
                </a:solidFill>
                <a:latin typeface="Carlito"/>
                <a:cs typeface="Carlito"/>
              </a:rPr>
              <a:t>date</a:t>
            </a:r>
            <a:endParaRPr sz="2400">
              <a:latin typeface="Carlito"/>
              <a:cs typeface="Carlito"/>
            </a:endParaRPr>
          </a:p>
          <a:p>
            <a:pPr marL="19050"/>
            <a:r>
              <a:rPr sz="2400" b="1" dirty="0">
                <a:solidFill>
                  <a:srgbClr val="0075B1"/>
                </a:solidFill>
                <a:latin typeface="Carlito"/>
                <a:cs typeface="Carlito"/>
              </a:rPr>
              <a:t>EV = Actual % </a:t>
            </a:r>
            <a:r>
              <a:rPr sz="2400" b="1" spc="-15" dirty="0">
                <a:solidFill>
                  <a:srgbClr val="0075B1"/>
                </a:solidFill>
                <a:latin typeface="Carlito"/>
                <a:cs typeface="Carlito"/>
              </a:rPr>
              <a:t>Complete </a:t>
            </a:r>
            <a:r>
              <a:rPr sz="2400" b="1" dirty="0">
                <a:solidFill>
                  <a:srgbClr val="0075B1"/>
                </a:solidFill>
                <a:latin typeface="Carlito"/>
                <a:cs typeface="Carlito"/>
              </a:rPr>
              <a:t>x</a:t>
            </a:r>
            <a:r>
              <a:rPr sz="2400" b="1" spc="-53" dirty="0">
                <a:solidFill>
                  <a:srgbClr val="0075B1"/>
                </a:solidFill>
                <a:latin typeface="Carlito"/>
                <a:cs typeface="Carlito"/>
              </a:rPr>
              <a:t> </a:t>
            </a:r>
            <a:r>
              <a:rPr sz="2400" b="1" spc="-15" dirty="0">
                <a:solidFill>
                  <a:srgbClr val="0075B1"/>
                </a:solidFill>
                <a:latin typeface="Carlito"/>
                <a:cs typeface="Carlito"/>
              </a:rPr>
              <a:t>Budget</a:t>
            </a:r>
            <a:endParaRPr sz="2400">
              <a:latin typeface="Carlito"/>
              <a:cs typeface="Carlito"/>
            </a:endParaRPr>
          </a:p>
        </p:txBody>
      </p:sp>
      <p:sp>
        <p:nvSpPr>
          <p:cNvPr id="5" name="object 5"/>
          <p:cNvSpPr txBox="1"/>
          <p:nvPr/>
        </p:nvSpPr>
        <p:spPr>
          <a:xfrm>
            <a:off x="4016883" y="7246517"/>
            <a:ext cx="7263765" cy="1420582"/>
          </a:xfrm>
          <a:prstGeom prst="rect">
            <a:avLst/>
          </a:prstGeom>
        </p:spPr>
        <p:txBody>
          <a:bodyPr vert="horz" wrap="square" lIns="0" tIns="149543" rIns="0" bIns="0" rtlCol="0">
            <a:spAutoFit/>
          </a:bodyPr>
          <a:lstStyle/>
          <a:p>
            <a:pPr marL="19050">
              <a:spcBef>
                <a:spcPts val="1178"/>
              </a:spcBef>
            </a:pPr>
            <a:r>
              <a:rPr sz="2700" b="1" dirty="0">
                <a:solidFill>
                  <a:srgbClr val="0075B1"/>
                </a:solidFill>
                <a:latin typeface="Carlito"/>
                <a:cs typeface="Carlito"/>
              </a:rPr>
              <a:t>Actual </a:t>
            </a:r>
            <a:r>
              <a:rPr sz="2700" b="1" spc="-15" dirty="0">
                <a:solidFill>
                  <a:srgbClr val="0075B1"/>
                </a:solidFill>
                <a:latin typeface="Carlito"/>
                <a:cs typeface="Carlito"/>
              </a:rPr>
              <a:t>Cost</a:t>
            </a:r>
            <a:r>
              <a:rPr sz="2700" b="1" spc="-38" dirty="0">
                <a:solidFill>
                  <a:srgbClr val="0075B1"/>
                </a:solidFill>
                <a:latin typeface="Carlito"/>
                <a:cs typeface="Carlito"/>
              </a:rPr>
              <a:t> </a:t>
            </a:r>
            <a:r>
              <a:rPr sz="2700" b="1" spc="-15" dirty="0">
                <a:solidFill>
                  <a:srgbClr val="0075B1"/>
                </a:solidFill>
                <a:latin typeface="Carlito"/>
                <a:cs typeface="Carlito"/>
              </a:rPr>
              <a:t>(AC)</a:t>
            </a:r>
            <a:endParaRPr sz="2700">
              <a:latin typeface="Carlito"/>
              <a:cs typeface="Carlito"/>
            </a:endParaRPr>
          </a:p>
          <a:p>
            <a:pPr marL="19050">
              <a:spcBef>
                <a:spcPts val="915"/>
              </a:spcBef>
            </a:pPr>
            <a:r>
              <a:rPr sz="2400" spc="-15" dirty="0">
                <a:solidFill>
                  <a:srgbClr val="0075B1"/>
                </a:solidFill>
                <a:latin typeface="Carlito"/>
                <a:cs typeface="Carlito"/>
              </a:rPr>
              <a:t>There </a:t>
            </a:r>
            <a:r>
              <a:rPr sz="2400" dirty="0">
                <a:solidFill>
                  <a:srgbClr val="0075B1"/>
                </a:solidFill>
                <a:latin typeface="Carlito"/>
                <a:cs typeface="Carlito"/>
              </a:rPr>
              <a:t>is </a:t>
            </a:r>
            <a:r>
              <a:rPr sz="2400" spc="-8" dirty="0">
                <a:solidFill>
                  <a:srgbClr val="0075B1"/>
                </a:solidFill>
                <a:latin typeface="Carlito"/>
                <a:cs typeface="Carlito"/>
              </a:rPr>
              <a:t>no special </a:t>
            </a:r>
            <a:r>
              <a:rPr sz="2400" spc="-15" dirty="0">
                <a:solidFill>
                  <a:srgbClr val="0075B1"/>
                </a:solidFill>
                <a:latin typeface="Carlito"/>
                <a:cs typeface="Carlito"/>
              </a:rPr>
              <a:t>formula </a:t>
            </a:r>
            <a:r>
              <a:rPr sz="2400" spc="-23" dirty="0">
                <a:solidFill>
                  <a:srgbClr val="0075B1"/>
                </a:solidFill>
                <a:latin typeface="Carlito"/>
                <a:cs typeface="Carlito"/>
              </a:rPr>
              <a:t>to </a:t>
            </a:r>
            <a:r>
              <a:rPr sz="2400" spc="-15" dirty="0">
                <a:solidFill>
                  <a:srgbClr val="0075B1"/>
                </a:solidFill>
                <a:latin typeface="Carlito"/>
                <a:cs typeface="Carlito"/>
              </a:rPr>
              <a:t>calculate </a:t>
            </a:r>
            <a:r>
              <a:rPr sz="2400" dirty="0">
                <a:solidFill>
                  <a:srgbClr val="0075B1"/>
                </a:solidFill>
                <a:latin typeface="Carlito"/>
                <a:cs typeface="Carlito"/>
              </a:rPr>
              <a:t>Actual </a:t>
            </a:r>
            <a:r>
              <a:rPr sz="2400" spc="-15" dirty="0">
                <a:solidFill>
                  <a:srgbClr val="0075B1"/>
                </a:solidFill>
                <a:latin typeface="Carlito"/>
                <a:cs typeface="Carlito"/>
              </a:rPr>
              <a:t>Cost. </a:t>
            </a:r>
            <a:r>
              <a:rPr sz="2400" dirty="0">
                <a:solidFill>
                  <a:srgbClr val="0075B1"/>
                </a:solidFill>
                <a:latin typeface="Carlito"/>
                <a:cs typeface="Carlito"/>
              </a:rPr>
              <a:t>It is</a:t>
            </a:r>
            <a:r>
              <a:rPr sz="2400" spc="15" dirty="0">
                <a:solidFill>
                  <a:srgbClr val="0075B1"/>
                </a:solidFill>
                <a:latin typeface="Carlito"/>
                <a:cs typeface="Carlito"/>
              </a:rPr>
              <a:t> </a:t>
            </a:r>
            <a:r>
              <a:rPr sz="2400" dirty="0">
                <a:solidFill>
                  <a:srgbClr val="0075B1"/>
                </a:solidFill>
                <a:latin typeface="Carlito"/>
                <a:cs typeface="Carlito"/>
              </a:rPr>
              <a:t>an</a:t>
            </a:r>
            <a:endParaRPr sz="2400">
              <a:latin typeface="Carlito"/>
              <a:cs typeface="Carlito"/>
            </a:endParaRPr>
          </a:p>
          <a:p>
            <a:pPr marL="19050">
              <a:spcBef>
                <a:spcPts val="8"/>
              </a:spcBef>
            </a:pPr>
            <a:r>
              <a:rPr sz="2400" spc="-8" dirty="0">
                <a:solidFill>
                  <a:srgbClr val="0075B1"/>
                </a:solidFill>
                <a:latin typeface="Carlito"/>
                <a:cs typeface="Carlito"/>
              </a:rPr>
              <a:t>amount </a:t>
            </a:r>
            <a:r>
              <a:rPr sz="2400" spc="-15" dirty="0">
                <a:solidFill>
                  <a:srgbClr val="0075B1"/>
                </a:solidFill>
                <a:latin typeface="Carlito"/>
                <a:cs typeface="Carlito"/>
              </a:rPr>
              <a:t>that </a:t>
            </a:r>
            <a:r>
              <a:rPr sz="2400" spc="-8" dirty="0">
                <a:solidFill>
                  <a:srgbClr val="0075B1"/>
                </a:solidFill>
                <a:latin typeface="Carlito"/>
                <a:cs typeface="Carlito"/>
              </a:rPr>
              <a:t>has been </a:t>
            </a:r>
            <a:r>
              <a:rPr sz="2400" spc="-15" dirty="0">
                <a:solidFill>
                  <a:srgbClr val="0075B1"/>
                </a:solidFill>
                <a:latin typeface="Carlito"/>
                <a:cs typeface="Carlito"/>
              </a:rPr>
              <a:t>spent</a:t>
            </a:r>
            <a:endParaRPr sz="2400">
              <a:latin typeface="Carlito"/>
              <a:cs typeface="Carlito"/>
            </a:endParaRPr>
          </a:p>
        </p:txBody>
      </p:sp>
      <p:sp>
        <p:nvSpPr>
          <p:cNvPr id="6" name="object 6"/>
          <p:cNvSpPr/>
          <p:nvPr/>
        </p:nvSpPr>
        <p:spPr>
          <a:xfrm>
            <a:off x="1908809" y="2529458"/>
            <a:ext cx="1371599" cy="1371600"/>
          </a:xfrm>
          <a:prstGeom prst="rect">
            <a:avLst/>
          </a:prstGeom>
          <a:blipFill>
            <a:blip r:embed="rId2" cstate="print"/>
            <a:stretch>
              <a:fillRect/>
            </a:stretch>
          </a:blipFill>
        </p:spPr>
        <p:txBody>
          <a:bodyPr wrap="square" lIns="0" tIns="0" rIns="0" bIns="0" rtlCol="0"/>
          <a:lstStyle/>
          <a:p>
            <a:endParaRPr sz="2700"/>
          </a:p>
        </p:txBody>
      </p:sp>
      <p:sp>
        <p:nvSpPr>
          <p:cNvPr id="7" name="object 7"/>
          <p:cNvSpPr/>
          <p:nvPr/>
        </p:nvSpPr>
        <p:spPr>
          <a:xfrm>
            <a:off x="2093975" y="5070348"/>
            <a:ext cx="1165860" cy="1371600"/>
          </a:xfrm>
          <a:prstGeom prst="rect">
            <a:avLst/>
          </a:prstGeom>
          <a:blipFill>
            <a:blip r:embed="rId3" cstate="print"/>
            <a:stretch>
              <a:fillRect/>
            </a:stretch>
          </a:blipFill>
        </p:spPr>
        <p:txBody>
          <a:bodyPr wrap="square" lIns="0" tIns="0" rIns="0" bIns="0" rtlCol="0"/>
          <a:lstStyle/>
          <a:p>
            <a:endParaRPr sz="2700"/>
          </a:p>
        </p:txBody>
      </p:sp>
      <p:sp>
        <p:nvSpPr>
          <p:cNvPr id="8" name="object 8"/>
          <p:cNvSpPr/>
          <p:nvPr/>
        </p:nvSpPr>
        <p:spPr>
          <a:xfrm>
            <a:off x="2121408" y="7348346"/>
            <a:ext cx="1371600" cy="1371599"/>
          </a:xfrm>
          <a:prstGeom prst="rect">
            <a:avLst/>
          </a:prstGeom>
          <a:blipFill>
            <a:blip r:embed="rId4" cstate="print"/>
            <a:stretch>
              <a:fillRect/>
            </a:stretch>
          </a:blipFill>
        </p:spPr>
        <p:txBody>
          <a:bodyPr wrap="square" lIns="0" tIns="0" rIns="0" bIns="0" rtlCol="0"/>
          <a:lstStyle/>
          <a:p>
            <a:endParaRPr sz="2700"/>
          </a:p>
        </p:txBody>
      </p:sp>
      <p:grpSp>
        <p:nvGrpSpPr>
          <p:cNvPr id="9" name="object 9"/>
          <p:cNvGrpSpPr/>
          <p:nvPr/>
        </p:nvGrpSpPr>
        <p:grpSpPr>
          <a:xfrm>
            <a:off x="1486470" y="2598040"/>
            <a:ext cx="10117455" cy="6413183"/>
            <a:chOff x="990980" y="1732026"/>
            <a:chExt cx="6744970" cy="4275455"/>
          </a:xfrm>
        </p:grpSpPr>
        <p:sp>
          <p:nvSpPr>
            <p:cNvPr id="10" name="object 10"/>
            <p:cNvSpPr/>
            <p:nvPr/>
          </p:nvSpPr>
          <p:spPr>
            <a:xfrm>
              <a:off x="7725155" y="1732026"/>
              <a:ext cx="0" cy="4275455"/>
            </a:xfrm>
            <a:custGeom>
              <a:avLst/>
              <a:gdLst/>
              <a:ahLst/>
              <a:cxnLst/>
              <a:rect l="l" t="t" r="r" b="b"/>
              <a:pathLst>
                <a:path h="4275455">
                  <a:moveTo>
                    <a:pt x="0" y="0"/>
                  </a:moveTo>
                  <a:lnTo>
                    <a:pt x="0" y="4275251"/>
                  </a:lnTo>
                </a:path>
              </a:pathLst>
            </a:custGeom>
            <a:ln w="6350">
              <a:solidFill>
                <a:srgbClr val="0075B1"/>
              </a:solidFill>
              <a:prstDash val="sysDot"/>
            </a:ln>
          </p:spPr>
          <p:txBody>
            <a:bodyPr wrap="square" lIns="0" tIns="0" rIns="0" bIns="0" rtlCol="0"/>
            <a:lstStyle/>
            <a:p>
              <a:endParaRPr sz="2700"/>
            </a:p>
          </p:txBody>
        </p:sp>
        <p:sp>
          <p:nvSpPr>
            <p:cNvPr id="11" name="object 11"/>
            <p:cNvSpPr/>
            <p:nvPr/>
          </p:nvSpPr>
          <p:spPr>
            <a:xfrm>
              <a:off x="990980" y="3153537"/>
              <a:ext cx="6744970" cy="1577340"/>
            </a:xfrm>
            <a:custGeom>
              <a:avLst/>
              <a:gdLst/>
              <a:ahLst/>
              <a:cxnLst/>
              <a:rect l="l" t="t" r="r" b="b"/>
              <a:pathLst>
                <a:path w="6744970" h="1577339">
                  <a:moveTo>
                    <a:pt x="0" y="0"/>
                  </a:moveTo>
                  <a:lnTo>
                    <a:pt x="6734556" y="0"/>
                  </a:lnTo>
                </a:path>
                <a:path w="6744970" h="1577339">
                  <a:moveTo>
                    <a:pt x="0" y="1577339"/>
                  </a:moveTo>
                  <a:lnTo>
                    <a:pt x="6744462" y="1577339"/>
                  </a:lnTo>
                </a:path>
              </a:pathLst>
            </a:custGeom>
            <a:ln w="12700">
              <a:solidFill>
                <a:srgbClr val="0075B1"/>
              </a:solidFill>
              <a:prstDash val="sysDash"/>
            </a:ln>
          </p:spPr>
          <p:txBody>
            <a:bodyPr wrap="square" lIns="0" tIns="0" rIns="0" bIns="0" rtlCol="0"/>
            <a:lstStyle/>
            <a:p>
              <a:endParaRPr sz="2700"/>
            </a:p>
          </p:txBody>
        </p:sp>
      </p:grpSp>
      <p:sp>
        <p:nvSpPr>
          <p:cNvPr id="12" name="object 12"/>
          <p:cNvSpPr txBox="1"/>
          <p:nvPr/>
        </p:nvSpPr>
        <p:spPr>
          <a:xfrm>
            <a:off x="11706606" y="2510097"/>
            <a:ext cx="6294120" cy="2897909"/>
          </a:xfrm>
          <a:prstGeom prst="rect">
            <a:avLst/>
          </a:prstGeom>
        </p:spPr>
        <p:txBody>
          <a:bodyPr vert="horz" wrap="square" lIns="0" tIns="149543" rIns="0" bIns="0" rtlCol="0">
            <a:spAutoFit/>
          </a:bodyPr>
          <a:lstStyle/>
          <a:p>
            <a:pPr marL="19050">
              <a:spcBef>
                <a:spcPts val="1178"/>
              </a:spcBef>
            </a:pPr>
            <a:r>
              <a:rPr sz="2700" b="1" spc="-8" dirty="0">
                <a:solidFill>
                  <a:srgbClr val="0075B1"/>
                </a:solidFill>
                <a:latin typeface="Carlito"/>
                <a:cs typeface="Carlito"/>
              </a:rPr>
              <a:t>Example:</a:t>
            </a:r>
            <a:endParaRPr sz="2700">
              <a:latin typeface="Carlito"/>
              <a:cs typeface="Carlito"/>
            </a:endParaRPr>
          </a:p>
          <a:p>
            <a:pPr marL="19050" marR="7620" algn="just">
              <a:spcBef>
                <a:spcPts val="923"/>
              </a:spcBef>
            </a:pPr>
            <a:r>
              <a:rPr sz="2400" spc="-68" dirty="0">
                <a:solidFill>
                  <a:srgbClr val="0075B1"/>
                </a:solidFill>
                <a:latin typeface="Carlito"/>
                <a:cs typeface="Carlito"/>
              </a:rPr>
              <a:t>You </a:t>
            </a:r>
            <a:r>
              <a:rPr sz="2400" spc="-23" dirty="0">
                <a:solidFill>
                  <a:srgbClr val="0075B1"/>
                </a:solidFill>
                <a:latin typeface="Carlito"/>
                <a:cs typeface="Carlito"/>
              </a:rPr>
              <a:t>have </a:t>
            </a:r>
            <a:r>
              <a:rPr sz="2400" dirty="0">
                <a:solidFill>
                  <a:srgbClr val="0075B1"/>
                </a:solidFill>
                <a:latin typeface="Carlito"/>
                <a:cs typeface="Carlito"/>
              </a:rPr>
              <a:t>a </a:t>
            </a:r>
            <a:r>
              <a:rPr sz="2400" spc="-15" dirty="0">
                <a:solidFill>
                  <a:srgbClr val="0075B1"/>
                </a:solidFill>
                <a:latin typeface="Carlito"/>
                <a:cs typeface="Carlito"/>
              </a:rPr>
              <a:t>project </a:t>
            </a:r>
            <a:r>
              <a:rPr sz="2400" spc="-23" dirty="0">
                <a:solidFill>
                  <a:srgbClr val="0075B1"/>
                </a:solidFill>
                <a:latin typeface="Carlito"/>
                <a:cs typeface="Carlito"/>
              </a:rPr>
              <a:t>to </a:t>
            </a:r>
            <a:r>
              <a:rPr sz="2400" spc="-8" dirty="0">
                <a:solidFill>
                  <a:srgbClr val="0075B1"/>
                </a:solidFill>
                <a:latin typeface="Carlito"/>
                <a:cs typeface="Carlito"/>
              </a:rPr>
              <a:t>be </a:t>
            </a:r>
            <a:r>
              <a:rPr sz="2400" spc="-15" dirty="0">
                <a:solidFill>
                  <a:srgbClr val="0075B1"/>
                </a:solidFill>
                <a:latin typeface="Carlito"/>
                <a:cs typeface="Carlito"/>
              </a:rPr>
              <a:t>completed </a:t>
            </a:r>
            <a:r>
              <a:rPr sz="2400" spc="-8" dirty="0">
                <a:solidFill>
                  <a:srgbClr val="0075B1"/>
                </a:solidFill>
                <a:latin typeface="Carlito"/>
                <a:cs typeface="Carlito"/>
              </a:rPr>
              <a:t>in 12 months.  The </a:t>
            </a:r>
            <a:r>
              <a:rPr sz="2400" spc="-15" dirty="0">
                <a:solidFill>
                  <a:srgbClr val="0075B1"/>
                </a:solidFill>
                <a:latin typeface="Carlito"/>
                <a:cs typeface="Carlito"/>
              </a:rPr>
              <a:t>budget </a:t>
            </a:r>
            <a:r>
              <a:rPr sz="2400" dirty="0">
                <a:solidFill>
                  <a:srgbClr val="0075B1"/>
                </a:solidFill>
                <a:latin typeface="Carlito"/>
                <a:cs typeface="Carlito"/>
              </a:rPr>
              <a:t>of the </a:t>
            </a:r>
            <a:r>
              <a:rPr sz="2400" spc="-8" dirty="0">
                <a:solidFill>
                  <a:srgbClr val="0075B1"/>
                </a:solidFill>
                <a:latin typeface="Carlito"/>
                <a:cs typeface="Carlito"/>
              </a:rPr>
              <a:t>project is $100 000. Six months  </a:t>
            </a:r>
            <a:r>
              <a:rPr sz="2400" spc="-23" dirty="0">
                <a:solidFill>
                  <a:srgbClr val="0075B1"/>
                </a:solidFill>
                <a:latin typeface="Carlito"/>
                <a:cs typeface="Carlito"/>
              </a:rPr>
              <a:t>have </a:t>
            </a:r>
            <a:r>
              <a:rPr sz="2400" spc="-8" dirty="0">
                <a:solidFill>
                  <a:srgbClr val="0075B1"/>
                </a:solidFill>
                <a:latin typeface="Carlito"/>
                <a:cs typeface="Carlito"/>
              </a:rPr>
              <a:t>passed </a:t>
            </a:r>
            <a:r>
              <a:rPr sz="2400" dirty="0">
                <a:solidFill>
                  <a:srgbClr val="0075B1"/>
                </a:solidFill>
                <a:latin typeface="Carlito"/>
                <a:cs typeface="Carlito"/>
              </a:rPr>
              <a:t>and the </a:t>
            </a:r>
            <a:r>
              <a:rPr sz="2400" spc="-8" dirty="0">
                <a:solidFill>
                  <a:srgbClr val="0075B1"/>
                </a:solidFill>
                <a:latin typeface="Carlito"/>
                <a:cs typeface="Carlito"/>
              </a:rPr>
              <a:t>schedule </a:t>
            </a:r>
            <a:r>
              <a:rPr sz="2400" spc="-30" dirty="0">
                <a:solidFill>
                  <a:srgbClr val="0075B1"/>
                </a:solidFill>
                <a:latin typeface="Carlito"/>
                <a:cs typeface="Carlito"/>
              </a:rPr>
              <a:t>says </a:t>
            </a:r>
            <a:r>
              <a:rPr sz="2400" spc="-15" dirty="0">
                <a:solidFill>
                  <a:srgbClr val="0075B1"/>
                </a:solidFill>
                <a:latin typeface="Carlito"/>
                <a:cs typeface="Carlito"/>
              </a:rPr>
              <a:t>that </a:t>
            </a:r>
            <a:r>
              <a:rPr sz="2400" spc="-8" dirty="0">
                <a:solidFill>
                  <a:srgbClr val="0075B1"/>
                </a:solidFill>
                <a:latin typeface="Carlito"/>
                <a:cs typeface="Carlito"/>
              </a:rPr>
              <a:t>50% </a:t>
            </a:r>
            <a:r>
              <a:rPr sz="2400" spc="8" dirty="0">
                <a:solidFill>
                  <a:srgbClr val="0075B1"/>
                </a:solidFill>
                <a:latin typeface="Carlito"/>
                <a:cs typeface="Carlito"/>
              </a:rPr>
              <a:t>of  </a:t>
            </a:r>
            <a:r>
              <a:rPr sz="2400" dirty="0">
                <a:solidFill>
                  <a:srgbClr val="0075B1"/>
                </a:solidFill>
                <a:latin typeface="Carlito"/>
                <a:cs typeface="Carlito"/>
              </a:rPr>
              <a:t>the </a:t>
            </a:r>
            <a:r>
              <a:rPr sz="2400" spc="-8" dirty="0">
                <a:solidFill>
                  <a:srgbClr val="0075B1"/>
                </a:solidFill>
                <a:latin typeface="Carlito"/>
                <a:cs typeface="Carlito"/>
              </a:rPr>
              <a:t>work should be </a:t>
            </a:r>
            <a:r>
              <a:rPr sz="2400" spc="-15" dirty="0">
                <a:solidFill>
                  <a:srgbClr val="0075B1"/>
                </a:solidFill>
                <a:latin typeface="Carlito"/>
                <a:cs typeface="Carlito"/>
              </a:rPr>
              <a:t>completed. </a:t>
            </a:r>
            <a:r>
              <a:rPr sz="2400" spc="-8" dirty="0">
                <a:solidFill>
                  <a:srgbClr val="0075B1"/>
                </a:solidFill>
                <a:latin typeface="Carlito"/>
                <a:cs typeface="Carlito"/>
              </a:rPr>
              <a:t>$60 000 has been  </a:t>
            </a:r>
            <a:r>
              <a:rPr sz="2400" spc="-15" dirty="0">
                <a:solidFill>
                  <a:srgbClr val="0075B1"/>
                </a:solidFill>
                <a:latin typeface="Carlito"/>
                <a:cs typeface="Carlito"/>
              </a:rPr>
              <a:t>spent, </a:t>
            </a:r>
            <a:r>
              <a:rPr sz="2400" spc="-8" dirty="0">
                <a:solidFill>
                  <a:srgbClr val="0075B1"/>
                </a:solidFill>
                <a:latin typeface="Carlito"/>
                <a:cs typeface="Carlito"/>
              </a:rPr>
              <a:t>but </a:t>
            </a:r>
            <a:r>
              <a:rPr sz="2400" dirty="0">
                <a:solidFill>
                  <a:srgbClr val="0075B1"/>
                </a:solidFill>
                <a:latin typeface="Carlito"/>
                <a:cs typeface="Carlito"/>
              </a:rPr>
              <a:t>on closer </a:t>
            </a:r>
            <a:r>
              <a:rPr sz="2400" spc="-38" dirty="0">
                <a:solidFill>
                  <a:srgbClr val="0075B1"/>
                </a:solidFill>
                <a:latin typeface="Carlito"/>
                <a:cs typeface="Carlito"/>
              </a:rPr>
              <a:t>review, </a:t>
            </a:r>
            <a:r>
              <a:rPr sz="2400" spc="-15" dirty="0">
                <a:solidFill>
                  <a:srgbClr val="0075B1"/>
                </a:solidFill>
                <a:latin typeface="Carlito"/>
                <a:cs typeface="Carlito"/>
              </a:rPr>
              <a:t>you </a:t>
            </a:r>
            <a:r>
              <a:rPr sz="2400" spc="-8" dirty="0">
                <a:solidFill>
                  <a:srgbClr val="0075B1"/>
                </a:solidFill>
                <a:latin typeface="Carlito"/>
                <a:cs typeface="Carlito"/>
              </a:rPr>
              <a:t>find </a:t>
            </a:r>
            <a:r>
              <a:rPr sz="2400" spc="-15" dirty="0">
                <a:solidFill>
                  <a:srgbClr val="0075B1"/>
                </a:solidFill>
                <a:latin typeface="Carlito"/>
                <a:cs typeface="Carlito"/>
              </a:rPr>
              <a:t>that </a:t>
            </a:r>
            <a:r>
              <a:rPr sz="2400" spc="-8" dirty="0">
                <a:solidFill>
                  <a:srgbClr val="0075B1"/>
                </a:solidFill>
                <a:latin typeface="Carlito"/>
                <a:cs typeface="Carlito"/>
              </a:rPr>
              <a:t>only 40%  </a:t>
            </a:r>
            <a:r>
              <a:rPr sz="2400" dirty="0">
                <a:solidFill>
                  <a:srgbClr val="0075B1"/>
                </a:solidFill>
                <a:latin typeface="Carlito"/>
                <a:cs typeface="Carlito"/>
              </a:rPr>
              <a:t>of the </a:t>
            </a:r>
            <a:r>
              <a:rPr sz="2400" spc="-15" dirty="0">
                <a:solidFill>
                  <a:srgbClr val="0075B1"/>
                </a:solidFill>
                <a:latin typeface="Carlito"/>
                <a:cs typeface="Carlito"/>
              </a:rPr>
              <a:t>work </a:t>
            </a:r>
            <a:r>
              <a:rPr sz="2400" spc="-8" dirty="0">
                <a:solidFill>
                  <a:srgbClr val="0075B1"/>
                </a:solidFill>
                <a:latin typeface="Carlito"/>
                <a:cs typeface="Carlito"/>
              </a:rPr>
              <a:t>has been </a:t>
            </a:r>
            <a:r>
              <a:rPr sz="2400" spc="-15" dirty="0">
                <a:solidFill>
                  <a:srgbClr val="0075B1"/>
                </a:solidFill>
                <a:latin typeface="Carlito"/>
                <a:cs typeface="Carlito"/>
              </a:rPr>
              <a:t>completed </a:t>
            </a:r>
            <a:r>
              <a:rPr sz="2400" spc="-8" dirty="0">
                <a:solidFill>
                  <a:srgbClr val="0075B1"/>
                </a:solidFill>
                <a:latin typeface="Carlito"/>
                <a:cs typeface="Carlito"/>
              </a:rPr>
              <a:t>so</a:t>
            </a:r>
            <a:r>
              <a:rPr sz="2400" spc="23" dirty="0">
                <a:solidFill>
                  <a:srgbClr val="0075B1"/>
                </a:solidFill>
                <a:latin typeface="Carlito"/>
                <a:cs typeface="Carlito"/>
              </a:rPr>
              <a:t> </a:t>
            </a:r>
            <a:r>
              <a:rPr sz="2400" spc="-75" dirty="0">
                <a:solidFill>
                  <a:srgbClr val="0075B1"/>
                </a:solidFill>
                <a:latin typeface="Carlito"/>
                <a:cs typeface="Carlito"/>
              </a:rPr>
              <a:t>far.</a:t>
            </a:r>
            <a:endParaRPr sz="2400">
              <a:latin typeface="Carlito"/>
              <a:cs typeface="Carlito"/>
            </a:endParaRPr>
          </a:p>
        </p:txBody>
      </p:sp>
      <p:sp>
        <p:nvSpPr>
          <p:cNvPr id="18" name="object 18"/>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5</a:t>
            </a:fld>
            <a:endParaRPr spc="-8" dirty="0"/>
          </a:p>
        </p:txBody>
      </p:sp>
      <p:sp>
        <p:nvSpPr>
          <p:cNvPr id="13" name="object 13"/>
          <p:cNvSpPr txBox="1"/>
          <p:nvPr/>
        </p:nvSpPr>
        <p:spPr>
          <a:xfrm>
            <a:off x="11706606" y="5729858"/>
            <a:ext cx="5290185" cy="757900"/>
          </a:xfrm>
          <a:prstGeom prst="rect">
            <a:avLst/>
          </a:prstGeom>
        </p:spPr>
        <p:txBody>
          <a:bodyPr vert="horz" wrap="square" lIns="0" tIns="19050" rIns="0" bIns="0" rtlCol="0">
            <a:spAutoFit/>
          </a:bodyPr>
          <a:lstStyle/>
          <a:p>
            <a:pPr marL="19050">
              <a:spcBef>
                <a:spcPts val="150"/>
              </a:spcBef>
            </a:pPr>
            <a:r>
              <a:rPr sz="2400" dirty="0">
                <a:solidFill>
                  <a:srgbClr val="0075B1"/>
                </a:solidFill>
                <a:latin typeface="Carlito"/>
                <a:cs typeface="Carlito"/>
              </a:rPr>
              <a:t>Planned </a:t>
            </a:r>
            <a:r>
              <a:rPr sz="2400" spc="-30" dirty="0">
                <a:solidFill>
                  <a:srgbClr val="0075B1"/>
                </a:solidFill>
                <a:latin typeface="Carlito"/>
                <a:cs typeface="Carlito"/>
              </a:rPr>
              <a:t>Value </a:t>
            </a:r>
            <a:r>
              <a:rPr sz="2400" spc="-8" dirty="0">
                <a:solidFill>
                  <a:srgbClr val="0075B1"/>
                </a:solidFill>
                <a:latin typeface="Carlito"/>
                <a:cs typeface="Carlito"/>
              </a:rPr>
              <a:t>(PV) </a:t>
            </a:r>
            <a:r>
              <a:rPr sz="2400" dirty="0">
                <a:solidFill>
                  <a:srgbClr val="0075B1"/>
                </a:solidFill>
                <a:latin typeface="Carlito"/>
                <a:cs typeface="Carlito"/>
              </a:rPr>
              <a:t>= </a:t>
            </a:r>
            <a:r>
              <a:rPr sz="2400" spc="-8" dirty="0">
                <a:solidFill>
                  <a:srgbClr val="0075B1"/>
                </a:solidFill>
                <a:latin typeface="Carlito"/>
                <a:cs typeface="Carlito"/>
              </a:rPr>
              <a:t>0.5 </a:t>
            </a:r>
            <a:r>
              <a:rPr sz="2400" dirty="0">
                <a:solidFill>
                  <a:srgbClr val="0075B1"/>
                </a:solidFill>
                <a:latin typeface="Carlito"/>
                <a:cs typeface="Carlito"/>
              </a:rPr>
              <a:t>x </a:t>
            </a:r>
            <a:r>
              <a:rPr sz="2400" spc="-8" dirty="0">
                <a:solidFill>
                  <a:srgbClr val="0075B1"/>
                </a:solidFill>
                <a:latin typeface="Carlito"/>
                <a:cs typeface="Carlito"/>
              </a:rPr>
              <a:t>$100 000 </a:t>
            </a:r>
            <a:r>
              <a:rPr sz="2400" dirty="0">
                <a:solidFill>
                  <a:srgbClr val="0075B1"/>
                </a:solidFill>
                <a:latin typeface="Carlito"/>
                <a:cs typeface="Carlito"/>
              </a:rPr>
              <a:t>USD</a:t>
            </a:r>
            <a:r>
              <a:rPr sz="2400" spc="-68" dirty="0">
                <a:solidFill>
                  <a:srgbClr val="0075B1"/>
                </a:solidFill>
                <a:latin typeface="Carlito"/>
                <a:cs typeface="Carlito"/>
              </a:rPr>
              <a:t> </a:t>
            </a:r>
            <a:r>
              <a:rPr sz="2400" dirty="0">
                <a:solidFill>
                  <a:srgbClr val="0075B1"/>
                </a:solidFill>
                <a:latin typeface="Carlito"/>
                <a:cs typeface="Carlito"/>
              </a:rPr>
              <a:t>=</a:t>
            </a:r>
            <a:endParaRPr sz="2400">
              <a:latin typeface="Carlito"/>
              <a:cs typeface="Carlito"/>
            </a:endParaRPr>
          </a:p>
          <a:p>
            <a:pPr marL="19050"/>
            <a:r>
              <a:rPr sz="2400" dirty="0">
                <a:solidFill>
                  <a:srgbClr val="0075B1"/>
                </a:solidFill>
                <a:latin typeface="Carlito"/>
                <a:cs typeface="Carlito"/>
              </a:rPr>
              <a:t>= </a:t>
            </a:r>
            <a:r>
              <a:rPr sz="2400" spc="-8" dirty="0">
                <a:solidFill>
                  <a:srgbClr val="0075B1"/>
                </a:solidFill>
                <a:latin typeface="Carlito"/>
                <a:cs typeface="Carlito"/>
              </a:rPr>
              <a:t>$50 000</a:t>
            </a:r>
            <a:endParaRPr sz="2400">
              <a:latin typeface="Carlito"/>
              <a:cs typeface="Carlito"/>
            </a:endParaRPr>
          </a:p>
        </p:txBody>
      </p:sp>
      <p:sp>
        <p:nvSpPr>
          <p:cNvPr id="14" name="object 14"/>
          <p:cNvSpPr txBox="1"/>
          <p:nvPr/>
        </p:nvSpPr>
        <p:spPr>
          <a:xfrm>
            <a:off x="11706607" y="6827139"/>
            <a:ext cx="6216968" cy="388568"/>
          </a:xfrm>
          <a:prstGeom prst="rect">
            <a:avLst/>
          </a:prstGeom>
        </p:spPr>
        <p:txBody>
          <a:bodyPr vert="horz" wrap="square" lIns="0" tIns="19050" rIns="0" bIns="0" rtlCol="0">
            <a:spAutoFit/>
          </a:bodyPr>
          <a:lstStyle/>
          <a:p>
            <a:pPr marL="19050">
              <a:spcBef>
                <a:spcPts val="150"/>
              </a:spcBef>
            </a:pPr>
            <a:r>
              <a:rPr sz="2400" spc="-8" dirty="0">
                <a:solidFill>
                  <a:srgbClr val="0075B1"/>
                </a:solidFill>
                <a:latin typeface="Carlito"/>
                <a:cs typeface="Carlito"/>
              </a:rPr>
              <a:t>Earned </a:t>
            </a:r>
            <a:r>
              <a:rPr sz="2400" spc="-30" dirty="0">
                <a:solidFill>
                  <a:srgbClr val="0075B1"/>
                </a:solidFill>
                <a:latin typeface="Carlito"/>
                <a:cs typeface="Carlito"/>
              </a:rPr>
              <a:t>Value </a:t>
            </a:r>
            <a:r>
              <a:rPr sz="2400" spc="-8" dirty="0">
                <a:solidFill>
                  <a:srgbClr val="0075B1"/>
                </a:solidFill>
                <a:latin typeface="Carlito"/>
                <a:cs typeface="Carlito"/>
              </a:rPr>
              <a:t>(EV) </a:t>
            </a:r>
            <a:r>
              <a:rPr sz="2400" dirty="0">
                <a:solidFill>
                  <a:srgbClr val="0075B1"/>
                </a:solidFill>
                <a:latin typeface="Carlito"/>
                <a:cs typeface="Carlito"/>
              </a:rPr>
              <a:t>= </a:t>
            </a:r>
            <a:r>
              <a:rPr sz="2400" spc="-8" dirty="0">
                <a:solidFill>
                  <a:srgbClr val="0075B1"/>
                </a:solidFill>
                <a:latin typeface="Carlito"/>
                <a:cs typeface="Carlito"/>
              </a:rPr>
              <a:t>0.4 </a:t>
            </a:r>
            <a:r>
              <a:rPr sz="2400" dirty="0">
                <a:solidFill>
                  <a:srgbClr val="0075B1"/>
                </a:solidFill>
                <a:latin typeface="Carlito"/>
                <a:cs typeface="Carlito"/>
              </a:rPr>
              <a:t>x </a:t>
            </a:r>
            <a:r>
              <a:rPr sz="2400" spc="-8" dirty="0">
                <a:solidFill>
                  <a:srgbClr val="0075B1"/>
                </a:solidFill>
                <a:latin typeface="Carlito"/>
                <a:cs typeface="Carlito"/>
              </a:rPr>
              <a:t>$100 000 </a:t>
            </a:r>
            <a:r>
              <a:rPr sz="2400" dirty="0">
                <a:solidFill>
                  <a:srgbClr val="0075B1"/>
                </a:solidFill>
                <a:latin typeface="Carlito"/>
                <a:cs typeface="Carlito"/>
              </a:rPr>
              <a:t>USD = </a:t>
            </a:r>
            <a:r>
              <a:rPr sz="2400" spc="-8" dirty="0">
                <a:solidFill>
                  <a:srgbClr val="0075B1"/>
                </a:solidFill>
                <a:latin typeface="Carlito"/>
                <a:cs typeface="Carlito"/>
              </a:rPr>
              <a:t>$40</a:t>
            </a:r>
            <a:r>
              <a:rPr sz="2400" spc="23" dirty="0">
                <a:solidFill>
                  <a:srgbClr val="0075B1"/>
                </a:solidFill>
                <a:latin typeface="Carlito"/>
                <a:cs typeface="Carlito"/>
              </a:rPr>
              <a:t> </a:t>
            </a:r>
            <a:r>
              <a:rPr sz="2400" spc="-8" dirty="0">
                <a:solidFill>
                  <a:srgbClr val="0075B1"/>
                </a:solidFill>
                <a:latin typeface="Carlito"/>
                <a:cs typeface="Carlito"/>
              </a:rPr>
              <a:t>000</a:t>
            </a:r>
            <a:endParaRPr sz="2400">
              <a:latin typeface="Carlito"/>
              <a:cs typeface="Carlito"/>
            </a:endParaRPr>
          </a:p>
        </p:txBody>
      </p:sp>
      <p:sp>
        <p:nvSpPr>
          <p:cNvPr id="15" name="object 15"/>
          <p:cNvSpPr txBox="1"/>
          <p:nvPr/>
        </p:nvSpPr>
        <p:spPr>
          <a:xfrm>
            <a:off x="11706606" y="7558658"/>
            <a:ext cx="3308985" cy="388568"/>
          </a:xfrm>
          <a:prstGeom prst="rect">
            <a:avLst/>
          </a:prstGeom>
        </p:spPr>
        <p:txBody>
          <a:bodyPr vert="horz" wrap="square" lIns="0" tIns="19050" rIns="0" bIns="0" rtlCol="0">
            <a:spAutoFit/>
          </a:bodyPr>
          <a:lstStyle/>
          <a:p>
            <a:pPr marL="19050">
              <a:spcBef>
                <a:spcPts val="150"/>
              </a:spcBef>
            </a:pPr>
            <a:r>
              <a:rPr sz="2400" spc="-8" dirty="0">
                <a:solidFill>
                  <a:srgbClr val="0075B1"/>
                </a:solidFill>
                <a:latin typeface="Carlito"/>
                <a:cs typeface="Carlito"/>
              </a:rPr>
              <a:t>Actual </a:t>
            </a:r>
            <a:r>
              <a:rPr sz="2400" spc="-15" dirty="0">
                <a:solidFill>
                  <a:srgbClr val="0075B1"/>
                </a:solidFill>
                <a:latin typeface="Carlito"/>
                <a:cs typeface="Carlito"/>
              </a:rPr>
              <a:t>Cost (AC) </a:t>
            </a:r>
            <a:r>
              <a:rPr sz="2400" dirty="0">
                <a:solidFill>
                  <a:srgbClr val="0075B1"/>
                </a:solidFill>
                <a:latin typeface="Carlito"/>
                <a:cs typeface="Carlito"/>
              </a:rPr>
              <a:t>= </a:t>
            </a:r>
            <a:r>
              <a:rPr sz="2400" spc="-8" dirty="0">
                <a:solidFill>
                  <a:srgbClr val="0075B1"/>
                </a:solidFill>
                <a:latin typeface="Carlito"/>
                <a:cs typeface="Carlito"/>
              </a:rPr>
              <a:t>$60</a:t>
            </a:r>
            <a:r>
              <a:rPr sz="2400" spc="-38" dirty="0">
                <a:solidFill>
                  <a:srgbClr val="0075B1"/>
                </a:solidFill>
                <a:latin typeface="Carlito"/>
                <a:cs typeface="Carlito"/>
              </a:rPr>
              <a:t> </a:t>
            </a:r>
            <a:r>
              <a:rPr sz="2400" spc="-8" dirty="0">
                <a:solidFill>
                  <a:srgbClr val="0075B1"/>
                </a:solidFill>
                <a:latin typeface="Carlito"/>
                <a:cs typeface="Carlito"/>
              </a:rPr>
              <a:t>000</a:t>
            </a:r>
            <a:endParaRPr sz="2400">
              <a:latin typeface="Carlito"/>
              <a:cs typeface="Carlito"/>
            </a:endParaRPr>
          </a:p>
        </p:txBody>
      </p:sp>
      <p:sp>
        <p:nvSpPr>
          <p:cNvPr id="16" name="object 16"/>
          <p:cNvSpPr txBox="1"/>
          <p:nvPr/>
        </p:nvSpPr>
        <p:spPr>
          <a:xfrm>
            <a:off x="1604009" y="1323976"/>
            <a:ext cx="15429548" cy="941604"/>
          </a:xfrm>
          <a:prstGeom prst="rect">
            <a:avLst/>
          </a:prstGeom>
        </p:spPr>
        <p:txBody>
          <a:bodyPr vert="horz" wrap="square" lIns="0" tIns="18098" rIns="0" bIns="0" rtlCol="0">
            <a:spAutoFit/>
          </a:bodyPr>
          <a:lstStyle/>
          <a:p>
            <a:pPr marL="19050" marR="7620">
              <a:spcBef>
                <a:spcPts val="143"/>
              </a:spcBef>
            </a:pPr>
            <a:r>
              <a:rPr sz="3000" spc="-15" dirty="0">
                <a:solidFill>
                  <a:srgbClr val="0075B1"/>
                </a:solidFill>
                <a:latin typeface="Carlito"/>
                <a:cs typeface="Carlito"/>
              </a:rPr>
              <a:t>Earned </a:t>
            </a:r>
            <a:r>
              <a:rPr sz="3000" spc="-38" dirty="0">
                <a:solidFill>
                  <a:srgbClr val="0075B1"/>
                </a:solidFill>
                <a:latin typeface="Carlito"/>
                <a:cs typeface="Carlito"/>
              </a:rPr>
              <a:t>Value </a:t>
            </a:r>
            <a:r>
              <a:rPr sz="3000" spc="-8" dirty="0">
                <a:solidFill>
                  <a:srgbClr val="0075B1"/>
                </a:solidFill>
                <a:latin typeface="Carlito"/>
                <a:cs typeface="Carlito"/>
              </a:rPr>
              <a:t>Analysis </a:t>
            </a:r>
            <a:r>
              <a:rPr sz="3000" spc="-38" dirty="0">
                <a:solidFill>
                  <a:srgbClr val="0075B1"/>
                </a:solidFill>
                <a:latin typeface="Carlito"/>
                <a:cs typeface="Carlito"/>
              </a:rPr>
              <a:t>(EVA) </a:t>
            </a:r>
            <a:r>
              <a:rPr sz="3000" spc="-8" dirty="0">
                <a:solidFill>
                  <a:srgbClr val="0075B1"/>
                </a:solidFill>
                <a:latin typeface="Carlito"/>
                <a:cs typeface="Carlito"/>
              </a:rPr>
              <a:t>or </a:t>
            </a:r>
            <a:r>
              <a:rPr sz="3000" spc="-15" dirty="0">
                <a:solidFill>
                  <a:srgbClr val="0075B1"/>
                </a:solidFill>
                <a:latin typeface="Carlito"/>
                <a:cs typeface="Carlito"/>
              </a:rPr>
              <a:t>Earned </a:t>
            </a:r>
            <a:r>
              <a:rPr sz="3000" spc="-38" dirty="0">
                <a:solidFill>
                  <a:srgbClr val="0075B1"/>
                </a:solidFill>
                <a:latin typeface="Carlito"/>
                <a:cs typeface="Carlito"/>
              </a:rPr>
              <a:t>Value </a:t>
            </a:r>
            <a:r>
              <a:rPr sz="3000" spc="-8" dirty="0">
                <a:solidFill>
                  <a:srgbClr val="0075B1"/>
                </a:solidFill>
                <a:latin typeface="Carlito"/>
                <a:cs typeface="Carlito"/>
              </a:rPr>
              <a:t>Management is a tool </a:t>
            </a:r>
            <a:r>
              <a:rPr sz="3000" spc="-23" dirty="0">
                <a:solidFill>
                  <a:srgbClr val="0075B1"/>
                </a:solidFill>
                <a:latin typeface="Carlito"/>
                <a:cs typeface="Carlito"/>
              </a:rPr>
              <a:t>to </a:t>
            </a:r>
            <a:r>
              <a:rPr sz="3000" spc="-15" dirty="0">
                <a:solidFill>
                  <a:srgbClr val="0075B1"/>
                </a:solidFill>
                <a:latin typeface="Carlito"/>
                <a:cs typeface="Carlito"/>
              </a:rPr>
              <a:t>measure project performance  against </a:t>
            </a:r>
            <a:r>
              <a:rPr sz="3000" spc="-8" dirty="0">
                <a:solidFill>
                  <a:srgbClr val="0075B1"/>
                </a:solidFill>
                <a:latin typeface="Carlito"/>
                <a:cs typeface="Carlito"/>
              </a:rPr>
              <a:t>all </a:t>
            </a:r>
            <a:r>
              <a:rPr sz="3000" spc="-15" dirty="0">
                <a:solidFill>
                  <a:srgbClr val="0075B1"/>
                </a:solidFill>
                <a:latin typeface="Carlito"/>
                <a:cs typeface="Carlito"/>
              </a:rPr>
              <a:t>three project </a:t>
            </a:r>
            <a:r>
              <a:rPr sz="3000" spc="-8" dirty="0">
                <a:solidFill>
                  <a:srgbClr val="0075B1"/>
                </a:solidFill>
                <a:latin typeface="Carlito"/>
                <a:cs typeface="Carlito"/>
              </a:rPr>
              <a:t>baselines. </a:t>
            </a:r>
            <a:r>
              <a:rPr sz="3000" spc="-15" dirty="0">
                <a:solidFill>
                  <a:srgbClr val="0075B1"/>
                </a:solidFill>
                <a:latin typeface="Carlito"/>
                <a:cs typeface="Carlito"/>
              </a:rPr>
              <a:t>Earned </a:t>
            </a:r>
            <a:r>
              <a:rPr sz="3000" spc="-38" dirty="0">
                <a:solidFill>
                  <a:srgbClr val="0075B1"/>
                </a:solidFill>
                <a:latin typeface="Carlito"/>
                <a:cs typeface="Carlito"/>
              </a:rPr>
              <a:t>Value </a:t>
            </a:r>
            <a:r>
              <a:rPr sz="3000" spc="-8" dirty="0">
                <a:solidFill>
                  <a:srgbClr val="0075B1"/>
                </a:solidFill>
                <a:latin typeface="Carlito"/>
                <a:cs typeface="Carlito"/>
              </a:rPr>
              <a:t>Management has </a:t>
            </a:r>
            <a:r>
              <a:rPr sz="3000" spc="-15" dirty="0">
                <a:solidFill>
                  <a:srgbClr val="0075B1"/>
                </a:solidFill>
                <a:latin typeface="Carlito"/>
                <a:cs typeface="Carlito"/>
              </a:rPr>
              <a:t>three </a:t>
            </a:r>
            <a:r>
              <a:rPr sz="3000" spc="-8" dirty="0">
                <a:solidFill>
                  <a:srgbClr val="0075B1"/>
                </a:solidFill>
                <a:latin typeface="Carlito"/>
                <a:cs typeface="Carlito"/>
              </a:rPr>
              <a:t>basic</a:t>
            </a:r>
            <a:r>
              <a:rPr sz="3000" spc="323" dirty="0">
                <a:solidFill>
                  <a:srgbClr val="0075B1"/>
                </a:solidFill>
                <a:latin typeface="Carlito"/>
                <a:cs typeface="Carlito"/>
              </a:rPr>
              <a:t> </a:t>
            </a:r>
            <a:r>
              <a:rPr sz="3000" spc="-8" dirty="0">
                <a:solidFill>
                  <a:srgbClr val="0075B1"/>
                </a:solidFill>
                <a:latin typeface="Carlito"/>
                <a:cs typeface="Carlito"/>
              </a:rPr>
              <a:t>elements:</a:t>
            </a:r>
            <a:endParaRPr sz="3000">
              <a:latin typeface="Carlito"/>
              <a:cs typeface="Carlito"/>
            </a:endParaRPr>
          </a:p>
        </p:txBody>
      </p:sp>
      <p:sp>
        <p:nvSpPr>
          <p:cNvPr id="17" name="object 17"/>
          <p:cNvSpPr txBox="1"/>
          <p:nvPr/>
        </p:nvSpPr>
        <p:spPr>
          <a:xfrm>
            <a:off x="11706607" y="9300971"/>
            <a:ext cx="6216968" cy="272190"/>
          </a:xfrm>
          <a:prstGeom prst="rect">
            <a:avLst/>
          </a:prstGeom>
        </p:spPr>
        <p:txBody>
          <a:bodyPr vert="horz" wrap="square" lIns="0" tIns="18098" rIns="0" bIns="0" rtlCol="0">
            <a:spAutoFit/>
          </a:bodyPr>
          <a:lstStyle/>
          <a:p>
            <a:pPr marL="19050">
              <a:spcBef>
                <a:spcPts val="143"/>
              </a:spcBef>
            </a:pPr>
            <a:r>
              <a:rPr sz="1650" spc="-8" dirty="0">
                <a:solidFill>
                  <a:srgbClr val="0075B1"/>
                </a:solidFill>
                <a:latin typeface="Carlito"/>
                <a:cs typeface="Carlito"/>
              </a:rPr>
              <a:t>1. Assuming equal </a:t>
            </a:r>
            <a:r>
              <a:rPr sz="1650" spc="-15" dirty="0">
                <a:solidFill>
                  <a:srgbClr val="0075B1"/>
                </a:solidFill>
                <a:latin typeface="Carlito"/>
                <a:cs typeface="Carlito"/>
              </a:rPr>
              <a:t>distribution </a:t>
            </a:r>
            <a:r>
              <a:rPr sz="1650" spc="-8" dirty="0">
                <a:solidFill>
                  <a:srgbClr val="0075B1"/>
                </a:solidFill>
                <a:latin typeface="Carlito"/>
                <a:cs typeface="Carlito"/>
              </a:rPr>
              <a:t>of cost </a:t>
            </a:r>
            <a:r>
              <a:rPr sz="1650" spc="-15" dirty="0">
                <a:solidFill>
                  <a:srgbClr val="0075B1"/>
                </a:solidFill>
                <a:latin typeface="Carlito"/>
                <a:cs typeface="Carlito"/>
              </a:rPr>
              <a:t>(spend </a:t>
            </a:r>
            <a:r>
              <a:rPr sz="1650" spc="-8" dirty="0">
                <a:solidFill>
                  <a:srgbClr val="0075B1"/>
                </a:solidFill>
                <a:latin typeface="Carlito"/>
                <a:cs typeface="Carlito"/>
              </a:rPr>
              <a:t>the same monthly</a:t>
            </a:r>
            <a:r>
              <a:rPr sz="1650" spc="60" dirty="0">
                <a:solidFill>
                  <a:srgbClr val="0075B1"/>
                </a:solidFill>
                <a:latin typeface="Carlito"/>
                <a:cs typeface="Carlito"/>
              </a:rPr>
              <a:t> </a:t>
            </a:r>
            <a:r>
              <a:rPr sz="1650" spc="-8" dirty="0">
                <a:solidFill>
                  <a:srgbClr val="0075B1"/>
                </a:solidFill>
                <a:latin typeface="Carlito"/>
                <a:cs typeface="Carlito"/>
              </a:rPr>
              <a:t>amount)</a:t>
            </a:r>
            <a:endParaRPr sz="1650">
              <a:latin typeface="Carlito"/>
              <a:cs typeface="Carli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4" y="0"/>
            <a:ext cx="5923026" cy="1004121"/>
          </a:xfrm>
          <a:prstGeom prst="rect">
            <a:avLst/>
          </a:prstGeom>
        </p:spPr>
        <p:txBody>
          <a:bodyPr vert="horz" wrap="square" lIns="0" tIns="19050" rIns="0" bIns="0" rtlCol="0">
            <a:spAutoFit/>
          </a:bodyPr>
          <a:lstStyle/>
          <a:p>
            <a:pPr marL="19050">
              <a:spcBef>
                <a:spcPts val="150"/>
              </a:spcBef>
            </a:pPr>
            <a:r>
              <a:rPr spc="-413" dirty="0"/>
              <a:t>Variance</a:t>
            </a:r>
            <a:r>
              <a:rPr spc="-495" dirty="0"/>
              <a:t> </a:t>
            </a:r>
            <a:r>
              <a:rPr spc="-420" dirty="0"/>
              <a:t>Analysis</a:t>
            </a:r>
          </a:p>
        </p:txBody>
      </p:sp>
      <p:sp>
        <p:nvSpPr>
          <p:cNvPr id="3" name="object 3"/>
          <p:cNvSpPr txBox="1"/>
          <p:nvPr/>
        </p:nvSpPr>
        <p:spPr>
          <a:xfrm>
            <a:off x="4016883" y="2649473"/>
            <a:ext cx="4427220" cy="850233"/>
          </a:xfrm>
          <a:prstGeom prst="rect">
            <a:avLst/>
          </a:prstGeom>
        </p:spPr>
        <p:txBody>
          <a:bodyPr vert="horz" wrap="square" lIns="0" tIns="19050" rIns="0" bIns="0" rtlCol="0">
            <a:spAutoFit/>
          </a:bodyPr>
          <a:lstStyle/>
          <a:p>
            <a:pPr marL="19050">
              <a:spcBef>
                <a:spcPts val="150"/>
              </a:spcBef>
            </a:pPr>
            <a:r>
              <a:rPr sz="2700" b="1" spc="-8" dirty="0">
                <a:solidFill>
                  <a:srgbClr val="0075B1"/>
                </a:solidFill>
                <a:latin typeface="Carlito"/>
                <a:cs typeface="Carlito"/>
              </a:rPr>
              <a:t>Schedule </a:t>
            </a:r>
            <a:r>
              <a:rPr sz="2700" b="1" spc="-23" dirty="0">
                <a:solidFill>
                  <a:srgbClr val="0075B1"/>
                </a:solidFill>
                <a:latin typeface="Carlito"/>
                <a:cs typeface="Carlito"/>
              </a:rPr>
              <a:t>Variance</a:t>
            </a:r>
            <a:r>
              <a:rPr sz="2700" b="1" spc="-60" dirty="0">
                <a:solidFill>
                  <a:srgbClr val="0075B1"/>
                </a:solidFill>
                <a:latin typeface="Carlito"/>
                <a:cs typeface="Carlito"/>
              </a:rPr>
              <a:t> </a:t>
            </a:r>
            <a:r>
              <a:rPr sz="2700" b="1" spc="-15" dirty="0">
                <a:solidFill>
                  <a:srgbClr val="0075B1"/>
                </a:solidFill>
                <a:latin typeface="Carlito"/>
                <a:cs typeface="Carlito"/>
              </a:rPr>
              <a:t>(SV)</a:t>
            </a:r>
            <a:endParaRPr sz="2700">
              <a:latin typeface="Carlito"/>
              <a:cs typeface="Carlito"/>
            </a:endParaRPr>
          </a:p>
          <a:p>
            <a:pPr marL="19050"/>
            <a:r>
              <a:rPr sz="2700" dirty="0">
                <a:solidFill>
                  <a:srgbClr val="0075B1"/>
                </a:solidFill>
                <a:latin typeface="Carlito"/>
                <a:cs typeface="Carlito"/>
              </a:rPr>
              <a:t>= </a:t>
            </a:r>
            <a:r>
              <a:rPr sz="2700" spc="-8" dirty="0">
                <a:solidFill>
                  <a:srgbClr val="0075B1"/>
                </a:solidFill>
                <a:latin typeface="Carlito"/>
                <a:cs typeface="Carlito"/>
              </a:rPr>
              <a:t>Earned </a:t>
            </a:r>
            <a:r>
              <a:rPr sz="2700" spc="-38" dirty="0">
                <a:solidFill>
                  <a:srgbClr val="0075B1"/>
                </a:solidFill>
                <a:latin typeface="Carlito"/>
                <a:cs typeface="Carlito"/>
              </a:rPr>
              <a:t>Value </a:t>
            </a:r>
            <a:r>
              <a:rPr sz="2700" dirty="0">
                <a:solidFill>
                  <a:srgbClr val="0075B1"/>
                </a:solidFill>
                <a:latin typeface="Carlito"/>
                <a:cs typeface="Carlito"/>
              </a:rPr>
              <a:t>– Planned</a:t>
            </a:r>
            <a:r>
              <a:rPr sz="2700" spc="30" dirty="0">
                <a:solidFill>
                  <a:srgbClr val="0075B1"/>
                </a:solidFill>
                <a:latin typeface="Carlito"/>
                <a:cs typeface="Carlito"/>
              </a:rPr>
              <a:t> </a:t>
            </a:r>
            <a:r>
              <a:rPr sz="2700" spc="-38" dirty="0">
                <a:solidFill>
                  <a:srgbClr val="0075B1"/>
                </a:solidFill>
                <a:latin typeface="Carlito"/>
                <a:cs typeface="Carlito"/>
              </a:rPr>
              <a:t>Value</a:t>
            </a:r>
            <a:endParaRPr sz="2700">
              <a:latin typeface="Carlito"/>
              <a:cs typeface="Carlito"/>
            </a:endParaRPr>
          </a:p>
        </p:txBody>
      </p:sp>
      <p:sp>
        <p:nvSpPr>
          <p:cNvPr id="4" name="object 4"/>
          <p:cNvSpPr txBox="1"/>
          <p:nvPr/>
        </p:nvSpPr>
        <p:spPr>
          <a:xfrm>
            <a:off x="4016884" y="5122544"/>
            <a:ext cx="4014788" cy="850233"/>
          </a:xfrm>
          <a:prstGeom prst="rect">
            <a:avLst/>
          </a:prstGeom>
        </p:spPr>
        <p:txBody>
          <a:bodyPr vert="horz" wrap="square" lIns="0" tIns="19050" rIns="0" bIns="0" rtlCol="0">
            <a:spAutoFit/>
          </a:bodyPr>
          <a:lstStyle/>
          <a:p>
            <a:pPr marL="19050">
              <a:spcBef>
                <a:spcPts val="150"/>
              </a:spcBef>
            </a:pPr>
            <a:r>
              <a:rPr sz="2700" b="1" spc="-15" dirty="0">
                <a:solidFill>
                  <a:srgbClr val="0075B1"/>
                </a:solidFill>
                <a:latin typeface="Carlito"/>
                <a:cs typeface="Carlito"/>
              </a:rPr>
              <a:t>Cost </a:t>
            </a:r>
            <a:r>
              <a:rPr sz="2700" b="1" spc="-23" dirty="0">
                <a:solidFill>
                  <a:srgbClr val="0075B1"/>
                </a:solidFill>
                <a:latin typeface="Carlito"/>
                <a:cs typeface="Carlito"/>
              </a:rPr>
              <a:t>Variance</a:t>
            </a:r>
            <a:r>
              <a:rPr sz="2700" b="1" spc="-15" dirty="0">
                <a:solidFill>
                  <a:srgbClr val="0075B1"/>
                </a:solidFill>
                <a:latin typeface="Carlito"/>
                <a:cs typeface="Carlito"/>
              </a:rPr>
              <a:t> </a:t>
            </a:r>
            <a:r>
              <a:rPr sz="2700" b="1" dirty="0">
                <a:solidFill>
                  <a:srgbClr val="0075B1"/>
                </a:solidFill>
                <a:latin typeface="Carlito"/>
                <a:cs typeface="Carlito"/>
              </a:rPr>
              <a:t>(CV)</a:t>
            </a:r>
            <a:endParaRPr sz="2700">
              <a:latin typeface="Carlito"/>
              <a:cs typeface="Carlito"/>
            </a:endParaRPr>
          </a:p>
          <a:p>
            <a:pPr marL="19050"/>
            <a:r>
              <a:rPr sz="2700" dirty="0">
                <a:solidFill>
                  <a:srgbClr val="0075B1"/>
                </a:solidFill>
                <a:latin typeface="Carlito"/>
                <a:cs typeface="Carlito"/>
              </a:rPr>
              <a:t>= </a:t>
            </a:r>
            <a:r>
              <a:rPr sz="2700" spc="-8" dirty="0">
                <a:solidFill>
                  <a:srgbClr val="0075B1"/>
                </a:solidFill>
                <a:latin typeface="Carlito"/>
                <a:cs typeface="Carlito"/>
              </a:rPr>
              <a:t>Earned </a:t>
            </a:r>
            <a:r>
              <a:rPr sz="2700" spc="-38" dirty="0">
                <a:solidFill>
                  <a:srgbClr val="0075B1"/>
                </a:solidFill>
                <a:latin typeface="Carlito"/>
                <a:cs typeface="Carlito"/>
              </a:rPr>
              <a:t>Value </a:t>
            </a:r>
            <a:r>
              <a:rPr sz="2700" dirty="0">
                <a:solidFill>
                  <a:srgbClr val="0075B1"/>
                </a:solidFill>
                <a:latin typeface="Carlito"/>
                <a:cs typeface="Carlito"/>
              </a:rPr>
              <a:t>– Actual</a:t>
            </a:r>
            <a:r>
              <a:rPr sz="2700" spc="-8" dirty="0">
                <a:solidFill>
                  <a:srgbClr val="0075B1"/>
                </a:solidFill>
                <a:latin typeface="Carlito"/>
                <a:cs typeface="Carlito"/>
              </a:rPr>
              <a:t> </a:t>
            </a:r>
            <a:r>
              <a:rPr sz="2700" spc="-15" dirty="0">
                <a:solidFill>
                  <a:srgbClr val="0075B1"/>
                </a:solidFill>
                <a:latin typeface="Carlito"/>
                <a:cs typeface="Carlito"/>
              </a:rPr>
              <a:t>Cost</a:t>
            </a:r>
            <a:endParaRPr sz="2700">
              <a:latin typeface="Carlito"/>
              <a:cs typeface="Carlito"/>
            </a:endParaRPr>
          </a:p>
        </p:txBody>
      </p:sp>
      <p:grpSp>
        <p:nvGrpSpPr>
          <p:cNvPr id="5" name="object 5"/>
          <p:cNvGrpSpPr/>
          <p:nvPr/>
        </p:nvGrpSpPr>
        <p:grpSpPr>
          <a:xfrm>
            <a:off x="1975104" y="2518028"/>
            <a:ext cx="1371600" cy="1426845"/>
            <a:chOff x="1316736" y="1678685"/>
            <a:chExt cx="914400" cy="951230"/>
          </a:xfrm>
        </p:grpSpPr>
        <p:sp>
          <p:nvSpPr>
            <p:cNvPr id="6" name="object 6"/>
            <p:cNvSpPr/>
            <p:nvPr/>
          </p:nvSpPr>
          <p:spPr>
            <a:xfrm>
              <a:off x="1316736" y="1678685"/>
              <a:ext cx="914400" cy="914400"/>
            </a:xfrm>
            <a:prstGeom prst="rect">
              <a:avLst/>
            </a:prstGeom>
            <a:blipFill>
              <a:blip r:embed="rId2" cstate="print"/>
              <a:stretch>
                <a:fillRect/>
              </a:stretch>
            </a:blipFill>
          </p:spPr>
          <p:txBody>
            <a:bodyPr wrap="square" lIns="0" tIns="0" rIns="0" bIns="0" rtlCol="0"/>
            <a:lstStyle/>
            <a:p>
              <a:endParaRPr sz="2700"/>
            </a:p>
          </p:txBody>
        </p:sp>
        <p:sp>
          <p:nvSpPr>
            <p:cNvPr id="7" name="object 7"/>
            <p:cNvSpPr/>
            <p:nvPr/>
          </p:nvSpPr>
          <p:spPr>
            <a:xfrm>
              <a:off x="1627631" y="2172461"/>
              <a:ext cx="457200" cy="457200"/>
            </a:xfrm>
            <a:prstGeom prst="rect">
              <a:avLst/>
            </a:prstGeom>
            <a:blipFill>
              <a:blip r:embed="rId3" cstate="print"/>
              <a:stretch>
                <a:fillRect/>
              </a:stretch>
            </a:blipFill>
          </p:spPr>
          <p:txBody>
            <a:bodyPr wrap="square" lIns="0" tIns="0" rIns="0" bIns="0" rtlCol="0"/>
            <a:lstStyle/>
            <a:p>
              <a:endParaRPr sz="2700"/>
            </a:p>
          </p:txBody>
        </p:sp>
      </p:grpSp>
      <p:sp>
        <p:nvSpPr>
          <p:cNvPr id="8" name="object 8"/>
          <p:cNvSpPr/>
          <p:nvPr/>
        </p:nvSpPr>
        <p:spPr>
          <a:xfrm>
            <a:off x="2117979" y="7427214"/>
            <a:ext cx="1371600" cy="1371600"/>
          </a:xfrm>
          <a:prstGeom prst="rect">
            <a:avLst/>
          </a:prstGeom>
          <a:blipFill>
            <a:blip r:embed="rId4" cstate="print"/>
            <a:stretch>
              <a:fillRect/>
            </a:stretch>
          </a:blipFill>
        </p:spPr>
        <p:txBody>
          <a:bodyPr wrap="square" lIns="0" tIns="0" rIns="0" bIns="0" rtlCol="0"/>
          <a:lstStyle/>
          <a:p>
            <a:endParaRPr sz="2700"/>
          </a:p>
        </p:txBody>
      </p:sp>
      <p:grpSp>
        <p:nvGrpSpPr>
          <p:cNvPr id="9" name="object 9"/>
          <p:cNvGrpSpPr/>
          <p:nvPr/>
        </p:nvGrpSpPr>
        <p:grpSpPr>
          <a:xfrm>
            <a:off x="2039112" y="5064632"/>
            <a:ext cx="1371600" cy="1371600"/>
            <a:chOff x="1359408" y="3376421"/>
            <a:chExt cx="914400" cy="914400"/>
          </a:xfrm>
        </p:grpSpPr>
        <p:sp>
          <p:nvSpPr>
            <p:cNvPr id="10" name="object 10"/>
            <p:cNvSpPr/>
            <p:nvPr/>
          </p:nvSpPr>
          <p:spPr>
            <a:xfrm>
              <a:off x="1359408" y="3376421"/>
              <a:ext cx="914400" cy="914400"/>
            </a:xfrm>
            <a:prstGeom prst="rect">
              <a:avLst/>
            </a:prstGeom>
            <a:blipFill>
              <a:blip r:embed="rId2" cstate="print"/>
              <a:stretch>
                <a:fillRect/>
              </a:stretch>
            </a:blipFill>
          </p:spPr>
          <p:txBody>
            <a:bodyPr wrap="square" lIns="0" tIns="0" rIns="0" bIns="0" rtlCol="0"/>
            <a:lstStyle/>
            <a:p>
              <a:endParaRPr sz="2700"/>
            </a:p>
          </p:txBody>
        </p:sp>
        <p:sp>
          <p:nvSpPr>
            <p:cNvPr id="11" name="object 11"/>
            <p:cNvSpPr/>
            <p:nvPr/>
          </p:nvSpPr>
          <p:spPr>
            <a:xfrm>
              <a:off x="1764792" y="3833621"/>
              <a:ext cx="457200" cy="457200"/>
            </a:xfrm>
            <a:prstGeom prst="rect">
              <a:avLst/>
            </a:prstGeom>
            <a:blipFill>
              <a:blip r:embed="rId5" cstate="print"/>
              <a:stretch>
                <a:fillRect/>
              </a:stretch>
            </a:blipFill>
          </p:spPr>
          <p:txBody>
            <a:bodyPr wrap="square" lIns="0" tIns="0" rIns="0" bIns="0" rtlCol="0"/>
            <a:lstStyle/>
            <a:p>
              <a:endParaRPr sz="2700"/>
            </a:p>
          </p:txBody>
        </p:sp>
      </p:grpSp>
      <p:sp>
        <p:nvSpPr>
          <p:cNvPr id="12" name="object 12"/>
          <p:cNvSpPr txBox="1"/>
          <p:nvPr/>
        </p:nvSpPr>
        <p:spPr>
          <a:xfrm>
            <a:off x="1190243" y="1050037"/>
            <a:ext cx="16638270" cy="941604"/>
          </a:xfrm>
          <a:prstGeom prst="rect">
            <a:avLst/>
          </a:prstGeom>
        </p:spPr>
        <p:txBody>
          <a:bodyPr vert="horz" wrap="square" lIns="0" tIns="18098" rIns="0" bIns="0" rtlCol="0">
            <a:spAutoFit/>
          </a:bodyPr>
          <a:lstStyle/>
          <a:p>
            <a:pPr marL="19050" marR="7620">
              <a:spcBef>
                <a:spcPts val="143"/>
              </a:spcBef>
            </a:pPr>
            <a:r>
              <a:rPr sz="3000" spc="-8" dirty="0">
                <a:solidFill>
                  <a:srgbClr val="0075B1"/>
                </a:solidFill>
                <a:latin typeface="Carlito"/>
                <a:cs typeface="Carlito"/>
              </a:rPr>
              <a:t>The variance analysis </a:t>
            </a:r>
            <a:r>
              <a:rPr sz="3000" spc="-15" dirty="0">
                <a:solidFill>
                  <a:srgbClr val="0075B1"/>
                </a:solidFill>
                <a:latin typeface="Carlito"/>
                <a:cs typeface="Carlito"/>
              </a:rPr>
              <a:t>gives </a:t>
            </a:r>
            <a:r>
              <a:rPr sz="3000" spc="-23" dirty="0">
                <a:solidFill>
                  <a:srgbClr val="0075B1"/>
                </a:solidFill>
                <a:latin typeface="Carlito"/>
                <a:cs typeface="Carlito"/>
              </a:rPr>
              <a:t>you </a:t>
            </a:r>
            <a:r>
              <a:rPr sz="3000" spc="-15" dirty="0">
                <a:solidFill>
                  <a:srgbClr val="0075B1"/>
                </a:solidFill>
                <a:latin typeface="Carlito"/>
                <a:cs typeface="Carlito"/>
              </a:rPr>
              <a:t>information </a:t>
            </a:r>
            <a:r>
              <a:rPr sz="3000" spc="-8" dirty="0">
                <a:solidFill>
                  <a:srgbClr val="0075B1"/>
                </a:solidFill>
                <a:latin typeface="Carlito"/>
                <a:cs typeface="Carlito"/>
              </a:rPr>
              <a:t>about the </a:t>
            </a:r>
            <a:r>
              <a:rPr sz="3000" spc="-23" dirty="0">
                <a:solidFill>
                  <a:srgbClr val="0075B1"/>
                </a:solidFill>
                <a:latin typeface="Carlito"/>
                <a:cs typeface="Carlito"/>
              </a:rPr>
              <a:t>project’s </a:t>
            </a:r>
            <a:r>
              <a:rPr sz="3000" b="1" u="heavy" spc="-15" dirty="0">
                <a:solidFill>
                  <a:srgbClr val="0075B1"/>
                </a:solidFill>
                <a:uFill>
                  <a:solidFill>
                    <a:srgbClr val="0075B1"/>
                  </a:solidFill>
                </a:uFill>
                <a:latin typeface="Carlito"/>
                <a:cs typeface="Carlito"/>
              </a:rPr>
              <a:t>progress </a:t>
            </a:r>
            <a:r>
              <a:rPr sz="3000" b="1" u="heavy" spc="-8" dirty="0">
                <a:solidFill>
                  <a:srgbClr val="0075B1"/>
                </a:solidFill>
                <a:uFill>
                  <a:solidFill>
                    <a:srgbClr val="0075B1"/>
                  </a:solidFill>
                </a:uFill>
                <a:latin typeface="Carlito"/>
                <a:cs typeface="Carlito"/>
              </a:rPr>
              <a:t>or health</a:t>
            </a:r>
            <a:r>
              <a:rPr sz="3000" b="1" spc="-8" dirty="0">
                <a:solidFill>
                  <a:srgbClr val="0075B1"/>
                </a:solidFill>
                <a:latin typeface="Carlito"/>
                <a:cs typeface="Carlito"/>
              </a:rPr>
              <a:t>. </a:t>
            </a:r>
            <a:r>
              <a:rPr sz="3000" spc="-8" dirty="0">
                <a:solidFill>
                  <a:srgbClr val="0075B1"/>
                </a:solidFill>
                <a:latin typeface="Carlito"/>
                <a:cs typeface="Carlito"/>
              </a:rPr>
              <a:t>With variances, </a:t>
            </a:r>
            <a:r>
              <a:rPr sz="3000" spc="-23" dirty="0">
                <a:solidFill>
                  <a:srgbClr val="0075B1"/>
                </a:solidFill>
                <a:latin typeface="Carlito"/>
                <a:cs typeface="Carlito"/>
              </a:rPr>
              <a:t>you </a:t>
            </a:r>
            <a:r>
              <a:rPr sz="3000" spc="-15" dirty="0">
                <a:solidFill>
                  <a:srgbClr val="0075B1"/>
                </a:solidFill>
                <a:latin typeface="Carlito"/>
                <a:cs typeface="Carlito"/>
              </a:rPr>
              <a:t>find  </a:t>
            </a:r>
            <a:r>
              <a:rPr sz="3000" dirty="0">
                <a:solidFill>
                  <a:srgbClr val="0075B1"/>
                </a:solidFill>
                <a:latin typeface="Carlito"/>
                <a:cs typeface="Carlito"/>
              </a:rPr>
              <a:t>the </a:t>
            </a:r>
            <a:r>
              <a:rPr sz="3000" spc="-23" dirty="0">
                <a:solidFill>
                  <a:srgbClr val="0075B1"/>
                </a:solidFill>
                <a:latin typeface="Carlito"/>
                <a:cs typeface="Carlito"/>
              </a:rPr>
              <a:t>difference </a:t>
            </a:r>
            <a:r>
              <a:rPr sz="3000" spc="-15" dirty="0">
                <a:solidFill>
                  <a:srgbClr val="0075B1"/>
                </a:solidFill>
                <a:latin typeface="Carlito"/>
                <a:cs typeface="Carlito"/>
              </a:rPr>
              <a:t>between two </a:t>
            </a:r>
            <a:r>
              <a:rPr sz="3000" spc="-8" dirty="0">
                <a:solidFill>
                  <a:srgbClr val="0075B1"/>
                </a:solidFill>
                <a:latin typeface="Carlito"/>
                <a:cs typeface="Carlito"/>
              </a:rPr>
              <a:t>values. The </a:t>
            </a:r>
            <a:r>
              <a:rPr sz="3000" spc="-15" dirty="0">
                <a:solidFill>
                  <a:srgbClr val="0075B1"/>
                </a:solidFill>
                <a:latin typeface="Carlito"/>
                <a:cs typeface="Carlito"/>
              </a:rPr>
              <a:t>result comes </a:t>
            </a:r>
            <a:r>
              <a:rPr sz="3000" dirty="0">
                <a:solidFill>
                  <a:srgbClr val="0075B1"/>
                </a:solidFill>
                <a:latin typeface="Carlito"/>
                <a:cs typeface="Carlito"/>
              </a:rPr>
              <a:t>in </a:t>
            </a:r>
            <a:r>
              <a:rPr sz="3000" spc="-8" dirty="0">
                <a:solidFill>
                  <a:srgbClr val="0075B1"/>
                </a:solidFill>
                <a:latin typeface="Carlito"/>
                <a:cs typeface="Carlito"/>
              </a:rPr>
              <a:t>dollar</a:t>
            </a:r>
            <a:r>
              <a:rPr sz="3000" spc="165" dirty="0">
                <a:solidFill>
                  <a:srgbClr val="0075B1"/>
                </a:solidFill>
                <a:latin typeface="Carlito"/>
                <a:cs typeface="Carlito"/>
              </a:rPr>
              <a:t> </a:t>
            </a:r>
            <a:r>
              <a:rPr sz="3000" spc="-23" dirty="0">
                <a:solidFill>
                  <a:srgbClr val="0075B1"/>
                </a:solidFill>
                <a:latin typeface="Carlito"/>
                <a:cs typeface="Carlito"/>
              </a:rPr>
              <a:t>form.</a:t>
            </a:r>
            <a:endParaRPr sz="3000">
              <a:latin typeface="Carlito"/>
              <a:cs typeface="Carlito"/>
            </a:endParaRPr>
          </a:p>
        </p:txBody>
      </p:sp>
      <p:grpSp>
        <p:nvGrpSpPr>
          <p:cNvPr id="13" name="object 13"/>
          <p:cNvGrpSpPr/>
          <p:nvPr/>
        </p:nvGrpSpPr>
        <p:grpSpPr>
          <a:xfrm>
            <a:off x="1486470" y="2598040"/>
            <a:ext cx="10117455" cy="6413183"/>
            <a:chOff x="990980" y="1732026"/>
            <a:chExt cx="6744970" cy="4275455"/>
          </a:xfrm>
        </p:grpSpPr>
        <p:sp>
          <p:nvSpPr>
            <p:cNvPr id="14" name="object 14"/>
            <p:cNvSpPr/>
            <p:nvPr/>
          </p:nvSpPr>
          <p:spPr>
            <a:xfrm>
              <a:off x="990980" y="3153537"/>
              <a:ext cx="6744970" cy="1577340"/>
            </a:xfrm>
            <a:custGeom>
              <a:avLst/>
              <a:gdLst/>
              <a:ahLst/>
              <a:cxnLst/>
              <a:rect l="l" t="t" r="r" b="b"/>
              <a:pathLst>
                <a:path w="6744970" h="1577339">
                  <a:moveTo>
                    <a:pt x="0" y="0"/>
                  </a:moveTo>
                  <a:lnTo>
                    <a:pt x="6734556" y="0"/>
                  </a:lnTo>
                </a:path>
                <a:path w="6744970" h="1577339">
                  <a:moveTo>
                    <a:pt x="0" y="1577339"/>
                  </a:moveTo>
                  <a:lnTo>
                    <a:pt x="6744462" y="1577339"/>
                  </a:lnTo>
                </a:path>
              </a:pathLst>
            </a:custGeom>
            <a:ln w="12700">
              <a:solidFill>
                <a:srgbClr val="0075B1"/>
              </a:solidFill>
              <a:prstDash val="sysDash"/>
            </a:ln>
          </p:spPr>
          <p:txBody>
            <a:bodyPr wrap="square" lIns="0" tIns="0" rIns="0" bIns="0" rtlCol="0"/>
            <a:lstStyle/>
            <a:p>
              <a:endParaRPr sz="2700"/>
            </a:p>
          </p:txBody>
        </p:sp>
        <p:sp>
          <p:nvSpPr>
            <p:cNvPr id="15" name="object 15"/>
            <p:cNvSpPr/>
            <p:nvPr/>
          </p:nvSpPr>
          <p:spPr>
            <a:xfrm>
              <a:off x="7725155" y="1732026"/>
              <a:ext cx="0" cy="4275455"/>
            </a:xfrm>
            <a:custGeom>
              <a:avLst/>
              <a:gdLst/>
              <a:ahLst/>
              <a:cxnLst/>
              <a:rect l="l" t="t" r="r" b="b"/>
              <a:pathLst>
                <a:path h="4275455">
                  <a:moveTo>
                    <a:pt x="0" y="0"/>
                  </a:moveTo>
                  <a:lnTo>
                    <a:pt x="0" y="4275251"/>
                  </a:lnTo>
                </a:path>
              </a:pathLst>
            </a:custGeom>
            <a:ln w="6350">
              <a:solidFill>
                <a:srgbClr val="0075B1"/>
              </a:solidFill>
              <a:prstDash val="sysDot"/>
            </a:ln>
          </p:spPr>
          <p:txBody>
            <a:bodyPr wrap="square" lIns="0" tIns="0" rIns="0" bIns="0" rtlCol="0"/>
            <a:lstStyle/>
            <a:p>
              <a:endParaRPr sz="2700"/>
            </a:p>
          </p:txBody>
        </p:sp>
      </p:grpSp>
      <p:sp>
        <p:nvSpPr>
          <p:cNvPr id="16" name="object 16"/>
          <p:cNvSpPr txBox="1"/>
          <p:nvPr/>
        </p:nvSpPr>
        <p:spPr>
          <a:xfrm>
            <a:off x="4032884" y="6461378"/>
            <a:ext cx="12507276" cy="2522485"/>
          </a:xfrm>
          <a:prstGeom prst="rect">
            <a:avLst/>
          </a:prstGeom>
        </p:spPr>
        <p:txBody>
          <a:bodyPr vert="horz" wrap="square" lIns="0" tIns="19050" rIns="0" bIns="0" rtlCol="0">
            <a:spAutoFit/>
          </a:bodyPr>
          <a:lstStyle/>
          <a:p>
            <a:pPr marL="7692390">
              <a:spcBef>
                <a:spcPts val="150"/>
              </a:spcBef>
            </a:pPr>
            <a:r>
              <a:rPr sz="2400" b="1" spc="-8" dirty="0">
                <a:solidFill>
                  <a:srgbClr val="0075B1"/>
                </a:solidFill>
                <a:latin typeface="Carlito"/>
                <a:cs typeface="Carlito"/>
              </a:rPr>
              <a:t>CV </a:t>
            </a:r>
            <a:r>
              <a:rPr sz="2400" dirty="0">
                <a:solidFill>
                  <a:srgbClr val="0075B1"/>
                </a:solidFill>
                <a:latin typeface="Carlito"/>
                <a:cs typeface="Carlito"/>
              </a:rPr>
              <a:t>= 40, 000 – 60, 000 = -20, 000</a:t>
            </a:r>
            <a:r>
              <a:rPr sz="2400" spc="-75" dirty="0">
                <a:solidFill>
                  <a:srgbClr val="0075B1"/>
                </a:solidFill>
                <a:latin typeface="Carlito"/>
                <a:cs typeface="Carlito"/>
              </a:rPr>
              <a:t> </a:t>
            </a:r>
            <a:r>
              <a:rPr sz="2400" spc="-23" dirty="0">
                <a:solidFill>
                  <a:srgbClr val="0075B1"/>
                </a:solidFill>
                <a:latin typeface="Carlito"/>
                <a:cs typeface="Carlito"/>
              </a:rPr>
              <a:t>USD,</a:t>
            </a:r>
            <a:endParaRPr sz="2400">
              <a:latin typeface="Carlito"/>
              <a:cs typeface="Carlito"/>
            </a:endParaRPr>
          </a:p>
          <a:p>
            <a:pPr marL="7692390"/>
            <a:r>
              <a:rPr sz="2400" spc="-8" dirty="0">
                <a:solidFill>
                  <a:srgbClr val="0075B1"/>
                </a:solidFill>
                <a:latin typeface="Carlito"/>
                <a:cs typeface="Carlito"/>
              </a:rPr>
              <a:t>or </a:t>
            </a:r>
            <a:r>
              <a:rPr sz="2400" dirty="0">
                <a:solidFill>
                  <a:srgbClr val="0075B1"/>
                </a:solidFill>
                <a:latin typeface="Carlito"/>
                <a:cs typeface="Carlito"/>
              </a:rPr>
              <a:t>the </a:t>
            </a:r>
            <a:r>
              <a:rPr sz="2400" spc="-15" dirty="0">
                <a:solidFill>
                  <a:srgbClr val="0075B1"/>
                </a:solidFill>
                <a:latin typeface="Carlito"/>
                <a:cs typeface="Carlito"/>
              </a:rPr>
              <a:t>project </a:t>
            </a:r>
            <a:r>
              <a:rPr sz="2400" dirty="0">
                <a:solidFill>
                  <a:srgbClr val="0075B1"/>
                </a:solidFill>
                <a:latin typeface="Carlito"/>
                <a:cs typeface="Carlito"/>
              </a:rPr>
              <a:t>is </a:t>
            </a:r>
            <a:r>
              <a:rPr sz="2400" spc="-8" dirty="0">
                <a:solidFill>
                  <a:srgbClr val="0075B1"/>
                </a:solidFill>
                <a:latin typeface="Carlito"/>
                <a:cs typeface="Carlito"/>
              </a:rPr>
              <a:t>above</a:t>
            </a:r>
            <a:r>
              <a:rPr sz="2400" spc="8" dirty="0">
                <a:solidFill>
                  <a:srgbClr val="0075B1"/>
                </a:solidFill>
                <a:latin typeface="Carlito"/>
                <a:cs typeface="Carlito"/>
              </a:rPr>
              <a:t> </a:t>
            </a:r>
            <a:r>
              <a:rPr sz="2400" spc="-15" dirty="0">
                <a:solidFill>
                  <a:srgbClr val="0075B1"/>
                </a:solidFill>
                <a:latin typeface="Carlito"/>
                <a:cs typeface="Carlito"/>
              </a:rPr>
              <a:t>budget</a:t>
            </a:r>
            <a:endParaRPr sz="2400">
              <a:latin typeface="Carlito"/>
              <a:cs typeface="Carlito"/>
            </a:endParaRPr>
          </a:p>
          <a:p>
            <a:pPr marL="19050">
              <a:spcBef>
                <a:spcPts val="773"/>
              </a:spcBef>
            </a:pPr>
            <a:r>
              <a:rPr sz="2700" b="1" spc="-23" dirty="0">
                <a:solidFill>
                  <a:srgbClr val="0075B1"/>
                </a:solidFill>
                <a:latin typeface="Carlito"/>
                <a:cs typeface="Carlito"/>
              </a:rPr>
              <a:t>Variance</a:t>
            </a:r>
            <a:r>
              <a:rPr sz="2700" b="1" spc="-8" dirty="0">
                <a:solidFill>
                  <a:srgbClr val="0075B1"/>
                </a:solidFill>
                <a:latin typeface="Carlito"/>
                <a:cs typeface="Carlito"/>
              </a:rPr>
              <a:t> </a:t>
            </a:r>
            <a:r>
              <a:rPr sz="2700" b="1" spc="-23" dirty="0">
                <a:solidFill>
                  <a:srgbClr val="0075B1"/>
                </a:solidFill>
                <a:latin typeface="Carlito"/>
                <a:cs typeface="Carlito"/>
              </a:rPr>
              <a:t>interpretation</a:t>
            </a:r>
            <a:endParaRPr sz="2700">
              <a:latin typeface="Carlito"/>
              <a:cs typeface="Carlito"/>
            </a:endParaRPr>
          </a:p>
          <a:p>
            <a:pPr marL="19050" marR="6130290"/>
            <a:r>
              <a:rPr sz="2700" spc="-23" dirty="0">
                <a:solidFill>
                  <a:srgbClr val="0075B1"/>
                </a:solidFill>
                <a:latin typeface="Carlito"/>
                <a:cs typeface="Carlito"/>
              </a:rPr>
              <a:t>Positive </a:t>
            </a:r>
            <a:r>
              <a:rPr sz="2700" dirty="0">
                <a:solidFill>
                  <a:srgbClr val="0075B1"/>
                </a:solidFill>
                <a:latin typeface="Carlito"/>
                <a:cs typeface="Carlito"/>
              </a:rPr>
              <a:t>is GOOD </a:t>
            </a:r>
            <a:r>
              <a:rPr sz="2700" spc="-8" dirty="0">
                <a:solidFill>
                  <a:srgbClr val="0075B1"/>
                </a:solidFill>
                <a:latin typeface="Carlito"/>
                <a:cs typeface="Carlito"/>
              </a:rPr>
              <a:t>(ahead of schedule or under  </a:t>
            </a:r>
            <a:r>
              <a:rPr sz="2700" spc="-15" dirty="0">
                <a:solidFill>
                  <a:srgbClr val="0075B1"/>
                </a:solidFill>
                <a:latin typeface="Carlito"/>
                <a:cs typeface="Carlito"/>
              </a:rPr>
              <a:t>budget)</a:t>
            </a:r>
            <a:endParaRPr sz="2700">
              <a:latin typeface="Carlito"/>
              <a:cs typeface="Carlito"/>
            </a:endParaRPr>
          </a:p>
          <a:p>
            <a:pPr marL="19050"/>
            <a:r>
              <a:rPr sz="2700" spc="-15" dirty="0">
                <a:solidFill>
                  <a:srgbClr val="0075B1"/>
                </a:solidFill>
                <a:latin typeface="Carlito"/>
                <a:cs typeface="Carlito"/>
              </a:rPr>
              <a:t>Negative </a:t>
            </a:r>
            <a:r>
              <a:rPr sz="2700" dirty="0">
                <a:solidFill>
                  <a:srgbClr val="0075B1"/>
                </a:solidFill>
                <a:latin typeface="Carlito"/>
                <a:cs typeface="Carlito"/>
              </a:rPr>
              <a:t>is </a:t>
            </a:r>
            <a:r>
              <a:rPr sz="2700" spc="-15" dirty="0">
                <a:solidFill>
                  <a:srgbClr val="0075B1"/>
                </a:solidFill>
                <a:latin typeface="Carlito"/>
                <a:cs typeface="Carlito"/>
              </a:rPr>
              <a:t>BAD </a:t>
            </a:r>
            <a:r>
              <a:rPr sz="2700" spc="-8" dirty="0">
                <a:solidFill>
                  <a:srgbClr val="0075B1"/>
                </a:solidFill>
                <a:latin typeface="Carlito"/>
                <a:cs typeface="Carlito"/>
              </a:rPr>
              <a:t>(behind schedule or above</a:t>
            </a:r>
            <a:r>
              <a:rPr sz="2700" spc="120" dirty="0">
                <a:solidFill>
                  <a:srgbClr val="0075B1"/>
                </a:solidFill>
                <a:latin typeface="Carlito"/>
                <a:cs typeface="Carlito"/>
              </a:rPr>
              <a:t> </a:t>
            </a:r>
            <a:r>
              <a:rPr sz="2700" spc="-15" dirty="0">
                <a:solidFill>
                  <a:srgbClr val="0075B1"/>
                </a:solidFill>
                <a:latin typeface="Carlito"/>
                <a:cs typeface="Carlito"/>
              </a:rPr>
              <a:t>budget)</a:t>
            </a:r>
            <a:endParaRPr sz="2700">
              <a:latin typeface="Carlito"/>
              <a:cs typeface="Carlito"/>
            </a:endParaRPr>
          </a:p>
        </p:txBody>
      </p:sp>
      <p:sp>
        <p:nvSpPr>
          <p:cNvPr id="19" name="object 19"/>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6</a:t>
            </a:fld>
            <a:endParaRPr spc="-8" dirty="0"/>
          </a:p>
        </p:txBody>
      </p:sp>
      <p:sp>
        <p:nvSpPr>
          <p:cNvPr id="17" name="object 17"/>
          <p:cNvSpPr txBox="1"/>
          <p:nvPr/>
        </p:nvSpPr>
        <p:spPr>
          <a:xfrm>
            <a:off x="11706607" y="2510098"/>
            <a:ext cx="3247073" cy="2159245"/>
          </a:xfrm>
          <a:prstGeom prst="rect">
            <a:avLst/>
          </a:prstGeom>
        </p:spPr>
        <p:txBody>
          <a:bodyPr vert="horz" wrap="square" lIns="0" tIns="149543" rIns="0" bIns="0" rtlCol="0">
            <a:spAutoFit/>
          </a:bodyPr>
          <a:lstStyle/>
          <a:p>
            <a:pPr marL="19050">
              <a:spcBef>
                <a:spcPts val="1178"/>
              </a:spcBef>
            </a:pPr>
            <a:r>
              <a:rPr sz="2700" b="1" spc="-8" dirty="0">
                <a:solidFill>
                  <a:srgbClr val="0075B1"/>
                </a:solidFill>
                <a:latin typeface="Carlito"/>
                <a:cs typeface="Carlito"/>
              </a:rPr>
              <a:t>Example:</a:t>
            </a:r>
            <a:endParaRPr sz="2700">
              <a:latin typeface="Carlito"/>
              <a:cs typeface="Carlito"/>
            </a:endParaRPr>
          </a:p>
          <a:p>
            <a:pPr marL="19050">
              <a:spcBef>
                <a:spcPts val="923"/>
              </a:spcBef>
            </a:pPr>
            <a:r>
              <a:rPr sz="2400" spc="-30" dirty="0">
                <a:solidFill>
                  <a:srgbClr val="0075B1"/>
                </a:solidFill>
                <a:latin typeface="Carlito"/>
                <a:cs typeface="Carlito"/>
              </a:rPr>
              <a:t>We’ve </a:t>
            </a:r>
            <a:r>
              <a:rPr sz="2400" spc="-8" dirty="0">
                <a:solidFill>
                  <a:srgbClr val="0075B1"/>
                </a:solidFill>
                <a:latin typeface="Carlito"/>
                <a:cs typeface="Carlito"/>
              </a:rPr>
              <a:t>already </a:t>
            </a:r>
            <a:r>
              <a:rPr sz="2400" spc="-15" dirty="0">
                <a:solidFill>
                  <a:srgbClr val="0075B1"/>
                </a:solidFill>
                <a:latin typeface="Carlito"/>
                <a:cs typeface="Carlito"/>
              </a:rPr>
              <a:t>found</a:t>
            </a:r>
            <a:r>
              <a:rPr sz="2400" spc="-90" dirty="0">
                <a:solidFill>
                  <a:srgbClr val="0075B1"/>
                </a:solidFill>
                <a:latin typeface="Carlito"/>
                <a:cs typeface="Carlito"/>
              </a:rPr>
              <a:t> </a:t>
            </a:r>
            <a:r>
              <a:rPr sz="2400" spc="-8" dirty="0">
                <a:solidFill>
                  <a:srgbClr val="0075B1"/>
                </a:solidFill>
                <a:latin typeface="Carlito"/>
                <a:cs typeface="Carlito"/>
              </a:rPr>
              <a:t>that:</a:t>
            </a:r>
            <a:endParaRPr sz="2400">
              <a:latin typeface="Carlito"/>
              <a:cs typeface="Carlito"/>
            </a:endParaRPr>
          </a:p>
          <a:p>
            <a:pPr marL="19050"/>
            <a:r>
              <a:rPr sz="2400" spc="-8" dirty="0">
                <a:solidFill>
                  <a:srgbClr val="0075B1"/>
                </a:solidFill>
                <a:latin typeface="Carlito"/>
                <a:cs typeface="Carlito"/>
              </a:rPr>
              <a:t>PV </a:t>
            </a:r>
            <a:r>
              <a:rPr sz="2400" dirty="0">
                <a:solidFill>
                  <a:srgbClr val="0075B1"/>
                </a:solidFill>
                <a:latin typeface="Carlito"/>
                <a:cs typeface="Carlito"/>
              </a:rPr>
              <a:t>= 50, 000</a:t>
            </a:r>
            <a:r>
              <a:rPr sz="2400" spc="-135" dirty="0">
                <a:solidFill>
                  <a:srgbClr val="0075B1"/>
                </a:solidFill>
                <a:latin typeface="Carlito"/>
                <a:cs typeface="Carlito"/>
              </a:rPr>
              <a:t> </a:t>
            </a:r>
            <a:r>
              <a:rPr sz="2400" dirty="0">
                <a:solidFill>
                  <a:srgbClr val="0075B1"/>
                </a:solidFill>
                <a:latin typeface="Carlito"/>
                <a:cs typeface="Carlito"/>
              </a:rPr>
              <a:t>USD</a:t>
            </a:r>
            <a:endParaRPr sz="2400">
              <a:latin typeface="Carlito"/>
              <a:cs typeface="Carlito"/>
            </a:endParaRPr>
          </a:p>
          <a:p>
            <a:pPr marL="19050"/>
            <a:r>
              <a:rPr sz="2400" spc="-8" dirty="0">
                <a:solidFill>
                  <a:srgbClr val="0075B1"/>
                </a:solidFill>
                <a:latin typeface="Carlito"/>
                <a:cs typeface="Carlito"/>
              </a:rPr>
              <a:t>EV </a:t>
            </a:r>
            <a:r>
              <a:rPr sz="2400" dirty="0">
                <a:solidFill>
                  <a:srgbClr val="0075B1"/>
                </a:solidFill>
                <a:latin typeface="Carlito"/>
                <a:cs typeface="Carlito"/>
              </a:rPr>
              <a:t>= 40, </a:t>
            </a:r>
            <a:r>
              <a:rPr sz="2400" spc="-8" dirty="0">
                <a:solidFill>
                  <a:srgbClr val="0075B1"/>
                </a:solidFill>
                <a:latin typeface="Carlito"/>
                <a:cs typeface="Carlito"/>
              </a:rPr>
              <a:t>000</a:t>
            </a:r>
            <a:r>
              <a:rPr sz="2400" spc="-90" dirty="0">
                <a:solidFill>
                  <a:srgbClr val="0075B1"/>
                </a:solidFill>
                <a:latin typeface="Carlito"/>
                <a:cs typeface="Carlito"/>
              </a:rPr>
              <a:t> </a:t>
            </a:r>
            <a:r>
              <a:rPr sz="2400" dirty="0">
                <a:solidFill>
                  <a:srgbClr val="0075B1"/>
                </a:solidFill>
                <a:latin typeface="Carlito"/>
                <a:cs typeface="Carlito"/>
              </a:rPr>
              <a:t>USD</a:t>
            </a:r>
            <a:endParaRPr sz="2400">
              <a:latin typeface="Carlito"/>
              <a:cs typeface="Carlito"/>
            </a:endParaRPr>
          </a:p>
          <a:p>
            <a:pPr marL="19050"/>
            <a:r>
              <a:rPr sz="2400" spc="-15" dirty="0">
                <a:solidFill>
                  <a:srgbClr val="0075B1"/>
                </a:solidFill>
                <a:latin typeface="Carlito"/>
                <a:cs typeface="Carlito"/>
              </a:rPr>
              <a:t>AC </a:t>
            </a:r>
            <a:r>
              <a:rPr sz="2400" dirty="0">
                <a:solidFill>
                  <a:srgbClr val="0075B1"/>
                </a:solidFill>
                <a:latin typeface="Carlito"/>
                <a:cs typeface="Carlito"/>
              </a:rPr>
              <a:t>= 60, </a:t>
            </a:r>
            <a:r>
              <a:rPr sz="2400" spc="-8" dirty="0">
                <a:solidFill>
                  <a:srgbClr val="0075B1"/>
                </a:solidFill>
                <a:latin typeface="Carlito"/>
                <a:cs typeface="Carlito"/>
              </a:rPr>
              <a:t>000</a:t>
            </a:r>
            <a:r>
              <a:rPr sz="2400" spc="8" dirty="0">
                <a:solidFill>
                  <a:srgbClr val="0075B1"/>
                </a:solidFill>
                <a:latin typeface="Carlito"/>
                <a:cs typeface="Carlito"/>
              </a:rPr>
              <a:t> </a:t>
            </a:r>
            <a:r>
              <a:rPr sz="2400" dirty="0">
                <a:solidFill>
                  <a:srgbClr val="0075B1"/>
                </a:solidFill>
                <a:latin typeface="Carlito"/>
                <a:cs typeface="Carlito"/>
              </a:rPr>
              <a:t>USD</a:t>
            </a:r>
            <a:endParaRPr sz="2400">
              <a:latin typeface="Carlito"/>
              <a:cs typeface="Carlito"/>
            </a:endParaRPr>
          </a:p>
        </p:txBody>
      </p:sp>
      <p:sp>
        <p:nvSpPr>
          <p:cNvPr id="18" name="object 18"/>
          <p:cNvSpPr txBox="1"/>
          <p:nvPr/>
        </p:nvSpPr>
        <p:spPr>
          <a:xfrm>
            <a:off x="11706607" y="4997959"/>
            <a:ext cx="4609148" cy="1127232"/>
          </a:xfrm>
          <a:prstGeom prst="rect">
            <a:avLst/>
          </a:prstGeom>
        </p:spPr>
        <p:txBody>
          <a:bodyPr vert="horz" wrap="square" lIns="0" tIns="19050" rIns="0" bIns="0" rtlCol="0">
            <a:spAutoFit/>
          </a:bodyPr>
          <a:lstStyle/>
          <a:p>
            <a:pPr marL="19050">
              <a:spcBef>
                <a:spcPts val="150"/>
              </a:spcBef>
            </a:pPr>
            <a:r>
              <a:rPr sz="2400" spc="-8" dirty="0">
                <a:solidFill>
                  <a:srgbClr val="0075B1"/>
                </a:solidFill>
                <a:latin typeface="Carlito"/>
                <a:cs typeface="Carlito"/>
              </a:rPr>
              <a:t>Hence,</a:t>
            </a:r>
            <a:endParaRPr sz="2400">
              <a:latin typeface="Carlito"/>
              <a:cs typeface="Carlito"/>
            </a:endParaRPr>
          </a:p>
          <a:p>
            <a:pPr marL="19050"/>
            <a:r>
              <a:rPr sz="2400" b="1" spc="-23" dirty="0">
                <a:solidFill>
                  <a:srgbClr val="0075B1"/>
                </a:solidFill>
                <a:latin typeface="Carlito"/>
                <a:cs typeface="Carlito"/>
              </a:rPr>
              <a:t>SV </a:t>
            </a:r>
            <a:r>
              <a:rPr sz="2400" dirty="0">
                <a:solidFill>
                  <a:srgbClr val="0075B1"/>
                </a:solidFill>
                <a:latin typeface="Carlito"/>
                <a:cs typeface="Carlito"/>
              </a:rPr>
              <a:t>= 40, </a:t>
            </a:r>
            <a:r>
              <a:rPr sz="2400" spc="-8" dirty="0">
                <a:solidFill>
                  <a:srgbClr val="0075B1"/>
                </a:solidFill>
                <a:latin typeface="Carlito"/>
                <a:cs typeface="Carlito"/>
              </a:rPr>
              <a:t>000 </a:t>
            </a:r>
            <a:r>
              <a:rPr sz="2400" dirty="0">
                <a:solidFill>
                  <a:srgbClr val="0075B1"/>
                </a:solidFill>
                <a:latin typeface="Carlito"/>
                <a:cs typeface="Carlito"/>
              </a:rPr>
              <a:t>– </a:t>
            </a:r>
            <a:r>
              <a:rPr sz="2400" spc="-8" dirty="0">
                <a:solidFill>
                  <a:srgbClr val="0075B1"/>
                </a:solidFill>
                <a:latin typeface="Carlito"/>
                <a:cs typeface="Carlito"/>
              </a:rPr>
              <a:t>50, </a:t>
            </a:r>
            <a:r>
              <a:rPr sz="2400" dirty="0">
                <a:solidFill>
                  <a:srgbClr val="0075B1"/>
                </a:solidFill>
                <a:latin typeface="Carlito"/>
                <a:cs typeface="Carlito"/>
              </a:rPr>
              <a:t>000 = </a:t>
            </a:r>
            <a:r>
              <a:rPr sz="2400" spc="-8" dirty="0">
                <a:solidFill>
                  <a:srgbClr val="0075B1"/>
                </a:solidFill>
                <a:latin typeface="Carlito"/>
                <a:cs typeface="Carlito"/>
              </a:rPr>
              <a:t>-10,000</a:t>
            </a:r>
            <a:r>
              <a:rPr sz="2400" spc="38" dirty="0">
                <a:solidFill>
                  <a:srgbClr val="0075B1"/>
                </a:solidFill>
                <a:latin typeface="Carlito"/>
                <a:cs typeface="Carlito"/>
              </a:rPr>
              <a:t> </a:t>
            </a:r>
            <a:r>
              <a:rPr sz="2400" dirty="0">
                <a:solidFill>
                  <a:srgbClr val="0075B1"/>
                </a:solidFill>
                <a:latin typeface="Carlito"/>
                <a:cs typeface="Carlito"/>
              </a:rPr>
              <a:t>USD</a:t>
            </a:r>
            <a:endParaRPr sz="2400">
              <a:latin typeface="Carlito"/>
              <a:cs typeface="Carlito"/>
            </a:endParaRPr>
          </a:p>
          <a:p>
            <a:pPr marL="19050"/>
            <a:r>
              <a:rPr sz="2400" spc="-8" dirty="0">
                <a:solidFill>
                  <a:srgbClr val="0075B1"/>
                </a:solidFill>
                <a:latin typeface="Carlito"/>
                <a:cs typeface="Carlito"/>
              </a:rPr>
              <a:t>or </a:t>
            </a:r>
            <a:r>
              <a:rPr sz="2400" dirty="0">
                <a:solidFill>
                  <a:srgbClr val="0075B1"/>
                </a:solidFill>
                <a:latin typeface="Carlito"/>
                <a:cs typeface="Carlito"/>
              </a:rPr>
              <a:t>the </a:t>
            </a:r>
            <a:r>
              <a:rPr sz="2400" spc="-15" dirty="0">
                <a:solidFill>
                  <a:srgbClr val="0075B1"/>
                </a:solidFill>
                <a:latin typeface="Carlito"/>
                <a:cs typeface="Carlito"/>
              </a:rPr>
              <a:t>project </a:t>
            </a:r>
            <a:r>
              <a:rPr sz="2400" dirty="0">
                <a:solidFill>
                  <a:srgbClr val="0075B1"/>
                </a:solidFill>
                <a:latin typeface="Carlito"/>
                <a:cs typeface="Carlito"/>
              </a:rPr>
              <a:t>is </a:t>
            </a:r>
            <a:r>
              <a:rPr sz="2400" spc="-8" dirty="0">
                <a:solidFill>
                  <a:srgbClr val="0075B1"/>
                </a:solidFill>
                <a:latin typeface="Carlito"/>
                <a:cs typeface="Carlito"/>
              </a:rPr>
              <a:t>behind</a:t>
            </a:r>
            <a:r>
              <a:rPr sz="2400" spc="-30" dirty="0">
                <a:solidFill>
                  <a:srgbClr val="0075B1"/>
                </a:solidFill>
                <a:latin typeface="Carlito"/>
                <a:cs typeface="Carlito"/>
              </a:rPr>
              <a:t> </a:t>
            </a:r>
            <a:r>
              <a:rPr sz="2400" spc="-8" dirty="0">
                <a:solidFill>
                  <a:srgbClr val="0075B1"/>
                </a:solidFill>
                <a:latin typeface="Carlito"/>
                <a:cs typeface="Carlito"/>
              </a:rPr>
              <a:t>schedule</a:t>
            </a:r>
            <a:endParaRPr sz="2400">
              <a:latin typeface="Carlito"/>
              <a:cs typeface="Carli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5" y="0"/>
            <a:ext cx="5313425" cy="1004121"/>
          </a:xfrm>
          <a:prstGeom prst="rect">
            <a:avLst/>
          </a:prstGeom>
        </p:spPr>
        <p:txBody>
          <a:bodyPr vert="horz" wrap="square" lIns="0" tIns="19050" rIns="0" bIns="0" rtlCol="0">
            <a:spAutoFit/>
          </a:bodyPr>
          <a:lstStyle/>
          <a:p>
            <a:pPr marL="19050">
              <a:spcBef>
                <a:spcPts val="150"/>
              </a:spcBef>
            </a:pPr>
            <a:r>
              <a:rPr spc="-240" dirty="0"/>
              <a:t>Quality</a:t>
            </a:r>
            <a:r>
              <a:rPr spc="-533" dirty="0"/>
              <a:t> </a:t>
            </a:r>
            <a:r>
              <a:rPr spc="-255" dirty="0"/>
              <a:t>Control</a:t>
            </a:r>
          </a:p>
        </p:txBody>
      </p:sp>
      <p:sp>
        <p:nvSpPr>
          <p:cNvPr id="3" name="object 3"/>
          <p:cNvSpPr txBox="1"/>
          <p:nvPr/>
        </p:nvSpPr>
        <p:spPr>
          <a:xfrm>
            <a:off x="738758" y="1748916"/>
            <a:ext cx="16766858" cy="3273012"/>
          </a:xfrm>
          <a:prstGeom prst="rect">
            <a:avLst/>
          </a:prstGeom>
        </p:spPr>
        <p:txBody>
          <a:bodyPr vert="horz" wrap="square" lIns="0" tIns="132398" rIns="0" bIns="0" rtlCol="0">
            <a:spAutoFit/>
          </a:bodyPr>
          <a:lstStyle/>
          <a:p>
            <a:pPr marL="19050">
              <a:spcBef>
                <a:spcPts val="1043"/>
              </a:spcBef>
            </a:pPr>
            <a:r>
              <a:rPr sz="2700" spc="-8" dirty="0">
                <a:solidFill>
                  <a:srgbClr val="00699E"/>
                </a:solidFill>
                <a:latin typeface="Carlito"/>
                <a:cs typeface="Carlito"/>
              </a:rPr>
              <a:t>Remember what </a:t>
            </a:r>
            <a:r>
              <a:rPr sz="2700" dirty="0">
                <a:solidFill>
                  <a:srgbClr val="00699E"/>
                </a:solidFill>
                <a:latin typeface="Carlito"/>
                <a:cs typeface="Carlito"/>
              </a:rPr>
              <a:t>Quality is in </a:t>
            </a:r>
            <a:r>
              <a:rPr sz="2700" spc="-15" dirty="0">
                <a:solidFill>
                  <a:srgbClr val="00699E"/>
                </a:solidFill>
                <a:latin typeface="Carlito"/>
                <a:cs typeface="Carlito"/>
              </a:rPr>
              <a:t>projects </a:t>
            </a:r>
            <a:r>
              <a:rPr sz="2700" dirty="0">
                <a:solidFill>
                  <a:srgbClr val="00699E"/>
                </a:solidFill>
                <a:latin typeface="Carlito"/>
                <a:cs typeface="Carlito"/>
              </a:rPr>
              <a:t>– the </a:t>
            </a:r>
            <a:r>
              <a:rPr sz="2700" spc="-8" dirty="0">
                <a:solidFill>
                  <a:srgbClr val="00699E"/>
                </a:solidFill>
                <a:latin typeface="Carlito"/>
                <a:cs typeface="Carlito"/>
              </a:rPr>
              <a:t>characteristics of </a:t>
            </a:r>
            <a:r>
              <a:rPr sz="2700" dirty="0">
                <a:solidFill>
                  <a:srgbClr val="00699E"/>
                </a:solidFill>
                <a:latin typeface="Carlito"/>
                <a:cs typeface="Carlito"/>
              </a:rPr>
              <a:t>the </a:t>
            </a:r>
            <a:r>
              <a:rPr sz="2700" spc="-23" dirty="0">
                <a:solidFill>
                  <a:srgbClr val="00699E"/>
                </a:solidFill>
                <a:latin typeface="Carlito"/>
                <a:cs typeface="Carlito"/>
              </a:rPr>
              <a:t>project’s </a:t>
            </a:r>
            <a:r>
              <a:rPr sz="2700" spc="-8" dirty="0">
                <a:solidFill>
                  <a:srgbClr val="00699E"/>
                </a:solidFill>
                <a:latin typeface="Carlito"/>
                <a:cs typeface="Carlito"/>
              </a:rPr>
              <a:t>final</a:t>
            </a:r>
            <a:r>
              <a:rPr sz="2700" spc="68" dirty="0">
                <a:solidFill>
                  <a:srgbClr val="00699E"/>
                </a:solidFill>
                <a:latin typeface="Carlito"/>
                <a:cs typeface="Carlito"/>
              </a:rPr>
              <a:t> </a:t>
            </a:r>
            <a:r>
              <a:rPr sz="2700" spc="-8" dirty="0">
                <a:solidFill>
                  <a:srgbClr val="00699E"/>
                </a:solidFill>
                <a:latin typeface="Carlito"/>
                <a:cs typeface="Carlito"/>
              </a:rPr>
              <a:t>deliverable.</a:t>
            </a:r>
            <a:endParaRPr sz="2700">
              <a:latin typeface="Carlito"/>
              <a:cs typeface="Carlito"/>
            </a:endParaRPr>
          </a:p>
          <a:p>
            <a:pPr marL="19050">
              <a:spcBef>
                <a:spcPts val="900"/>
              </a:spcBef>
            </a:pPr>
            <a:r>
              <a:rPr sz="2700" spc="-15" dirty="0">
                <a:solidFill>
                  <a:srgbClr val="00699E"/>
                </a:solidFill>
                <a:latin typeface="Carlito"/>
                <a:cs typeface="Carlito"/>
              </a:rPr>
              <a:t>Project work </a:t>
            </a:r>
            <a:r>
              <a:rPr sz="2700" spc="-8" dirty="0">
                <a:solidFill>
                  <a:srgbClr val="00699E"/>
                </a:solidFill>
                <a:latin typeface="Carlito"/>
                <a:cs typeface="Carlito"/>
              </a:rPr>
              <a:t>needs </a:t>
            </a:r>
            <a:r>
              <a:rPr sz="2700" spc="-23" dirty="0">
                <a:solidFill>
                  <a:srgbClr val="00699E"/>
                </a:solidFill>
                <a:latin typeface="Carlito"/>
                <a:cs typeface="Carlito"/>
              </a:rPr>
              <a:t>to </a:t>
            </a:r>
            <a:r>
              <a:rPr sz="2700" dirty="0">
                <a:solidFill>
                  <a:srgbClr val="00699E"/>
                </a:solidFill>
                <a:latin typeface="Carlito"/>
                <a:cs typeface="Carlito"/>
              </a:rPr>
              <a:t>be </a:t>
            </a:r>
            <a:r>
              <a:rPr sz="2700" spc="-23" dirty="0">
                <a:solidFill>
                  <a:srgbClr val="00699E"/>
                </a:solidFill>
                <a:latin typeface="Carlito"/>
                <a:cs typeface="Carlito"/>
              </a:rPr>
              <a:t>executed </a:t>
            </a:r>
            <a:r>
              <a:rPr sz="2700" dirty="0">
                <a:solidFill>
                  <a:srgbClr val="00699E"/>
                </a:solidFill>
                <a:latin typeface="Carlito"/>
                <a:cs typeface="Carlito"/>
              </a:rPr>
              <a:t>in a </a:t>
            </a:r>
            <a:r>
              <a:rPr sz="2700" spc="-38" dirty="0">
                <a:solidFill>
                  <a:srgbClr val="00699E"/>
                </a:solidFill>
                <a:latin typeface="Carlito"/>
                <a:cs typeface="Carlito"/>
              </a:rPr>
              <a:t>way </a:t>
            </a:r>
            <a:r>
              <a:rPr sz="2700" spc="-23" dirty="0">
                <a:solidFill>
                  <a:srgbClr val="00699E"/>
                </a:solidFill>
                <a:latin typeface="Carlito"/>
                <a:cs typeface="Carlito"/>
              </a:rPr>
              <a:t>to </a:t>
            </a:r>
            <a:r>
              <a:rPr sz="2700" spc="-15" dirty="0">
                <a:solidFill>
                  <a:srgbClr val="00699E"/>
                </a:solidFill>
                <a:latin typeface="Carlito"/>
                <a:cs typeface="Carlito"/>
              </a:rPr>
              <a:t>guarantee </a:t>
            </a:r>
            <a:r>
              <a:rPr sz="2700" spc="-8" dirty="0">
                <a:solidFill>
                  <a:srgbClr val="00699E"/>
                </a:solidFill>
                <a:latin typeface="Carlito"/>
                <a:cs typeface="Carlito"/>
              </a:rPr>
              <a:t>that </a:t>
            </a:r>
            <a:r>
              <a:rPr sz="2700" dirty="0">
                <a:solidFill>
                  <a:srgbClr val="00699E"/>
                </a:solidFill>
                <a:latin typeface="Carlito"/>
                <a:cs typeface="Carlito"/>
              </a:rPr>
              <a:t>the </a:t>
            </a:r>
            <a:r>
              <a:rPr sz="2700" spc="-8" dirty="0">
                <a:solidFill>
                  <a:srgbClr val="00699E"/>
                </a:solidFill>
                <a:latin typeface="Carlito"/>
                <a:cs typeface="Carlito"/>
              </a:rPr>
              <a:t>final </a:t>
            </a:r>
            <a:r>
              <a:rPr sz="2700" spc="-15" dirty="0">
                <a:solidFill>
                  <a:srgbClr val="00699E"/>
                </a:solidFill>
                <a:latin typeface="Carlito"/>
                <a:cs typeface="Carlito"/>
              </a:rPr>
              <a:t>product </a:t>
            </a:r>
            <a:r>
              <a:rPr sz="2700" spc="-8" dirty="0">
                <a:solidFill>
                  <a:srgbClr val="00699E"/>
                </a:solidFill>
                <a:latin typeface="Carlito"/>
                <a:cs typeface="Carlito"/>
              </a:rPr>
              <a:t>possesses </a:t>
            </a:r>
            <a:r>
              <a:rPr sz="2700" dirty="0">
                <a:solidFill>
                  <a:srgbClr val="00699E"/>
                </a:solidFill>
                <a:latin typeface="Carlito"/>
                <a:cs typeface="Carlito"/>
              </a:rPr>
              <a:t>the </a:t>
            </a:r>
            <a:r>
              <a:rPr sz="2700" spc="-15" dirty="0">
                <a:solidFill>
                  <a:srgbClr val="00699E"/>
                </a:solidFill>
                <a:latin typeface="Carlito"/>
                <a:cs typeface="Carlito"/>
              </a:rPr>
              <a:t>desired </a:t>
            </a:r>
            <a:r>
              <a:rPr sz="2700" spc="-8" dirty="0">
                <a:solidFill>
                  <a:srgbClr val="00699E"/>
                </a:solidFill>
                <a:latin typeface="Carlito"/>
                <a:cs typeface="Carlito"/>
              </a:rPr>
              <a:t>characteristics</a:t>
            </a:r>
            <a:r>
              <a:rPr sz="2700" spc="398" dirty="0">
                <a:solidFill>
                  <a:srgbClr val="00699E"/>
                </a:solidFill>
                <a:latin typeface="Carlito"/>
                <a:cs typeface="Carlito"/>
              </a:rPr>
              <a:t> </a:t>
            </a:r>
            <a:r>
              <a:rPr sz="2700" dirty="0">
                <a:solidFill>
                  <a:srgbClr val="00699E"/>
                </a:solidFill>
                <a:latin typeface="Carlito"/>
                <a:cs typeface="Carlito"/>
              </a:rPr>
              <a:t>and</a:t>
            </a:r>
            <a:endParaRPr sz="2700">
              <a:latin typeface="Carlito"/>
              <a:cs typeface="Carlito"/>
            </a:endParaRPr>
          </a:p>
          <a:p>
            <a:pPr marL="19050">
              <a:spcBef>
                <a:spcPts val="8"/>
              </a:spcBef>
            </a:pPr>
            <a:r>
              <a:rPr sz="2700" spc="-8" dirty="0">
                <a:solidFill>
                  <a:srgbClr val="00699E"/>
                </a:solidFill>
                <a:latin typeface="Carlito"/>
                <a:cs typeface="Carlito"/>
              </a:rPr>
              <a:t>capabilities.</a:t>
            </a:r>
            <a:endParaRPr sz="2700">
              <a:latin typeface="Carlito"/>
              <a:cs typeface="Carlito"/>
            </a:endParaRPr>
          </a:p>
          <a:p>
            <a:pPr marL="19050" marR="43814">
              <a:spcBef>
                <a:spcPts val="900"/>
              </a:spcBef>
            </a:pPr>
            <a:r>
              <a:rPr sz="2700" spc="-8" dirty="0">
                <a:solidFill>
                  <a:srgbClr val="00699E"/>
                </a:solidFill>
                <a:latin typeface="Carlito"/>
                <a:cs typeface="Carlito"/>
              </a:rPr>
              <a:t>During planning </a:t>
            </a:r>
            <a:r>
              <a:rPr sz="2700" dirty="0">
                <a:solidFill>
                  <a:srgbClr val="00699E"/>
                </a:solidFill>
                <a:latin typeface="Carlito"/>
                <a:cs typeface="Carlito"/>
              </a:rPr>
              <a:t>the Quality </a:t>
            </a:r>
            <a:r>
              <a:rPr sz="2700" spc="-8" dirty="0">
                <a:solidFill>
                  <a:srgbClr val="00699E"/>
                </a:solidFill>
                <a:latin typeface="Carlito"/>
                <a:cs typeface="Carlito"/>
              </a:rPr>
              <a:t>piece, </a:t>
            </a:r>
            <a:r>
              <a:rPr sz="2700" dirty="0">
                <a:solidFill>
                  <a:srgbClr val="00699E"/>
                </a:solidFill>
                <a:latin typeface="Carlito"/>
                <a:cs typeface="Carlito"/>
              </a:rPr>
              <a:t>the PM has </a:t>
            </a:r>
            <a:r>
              <a:rPr sz="2700" spc="-15" dirty="0">
                <a:solidFill>
                  <a:srgbClr val="00699E"/>
                </a:solidFill>
                <a:latin typeface="Carlito"/>
                <a:cs typeface="Carlito"/>
              </a:rPr>
              <a:t>collected </a:t>
            </a:r>
            <a:r>
              <a:rPr sz="2700" dirty="0">
                <a:solidFill>
                  <a:srgbClr val="00699E"/>
                </a:solidFill>
                <a:latin typeface="Carlito"/>
                <a:cs typeface="Carlito"/>
              </a:rPr>
              <a:t>all </a:t>
            </a:r>
            <a:r>
              <a:rPr sz="2700" spc="-8" dirty="0">
                <a:solidFill>
                  <a:srgbClr val="00699E"/>
                </a:solidFill>
                <a:latin typeface="Carlito"/>
                <a:cs typeface="Carlito"/>
              </a:rPr>
              <a:t>requirements, </a:t>
            </a:r>
            <a:r>
              <a:rPr sz="2700" spc="-15" dirty="0">
                <a:solidFill>
                  <a:srgbClr val="00699E"/>
                </a:solidFill>
                <a:latin typeface="Carlito"/>
                <a:cs typeface="Carlito"/>
              </a:rPr>
              <a:t>set </a:t>
            </a:r>
            <a:r>
              <a:rPr sz="2700" spc="-8" dirty="0">
                <a:solidFill>
                  <a:srgbClr val="00699E"/>
                </a:solidFill>
                <a:latin typeface="Carlito"/>
                <a:cs typeface="Carlito"/>
              </a:rPr>
              <a:t>quality </a:t>
            </a:r>
            <a:r>
              <a:rPr sz="2700" spc="-23" dirty="0">
                <a:solidFill>
                  <a:srgbClr val="00699E"/>
                </a:solidFill>
                <a:latin typeface="Carlito"/>
                <a:cs typeface="Carlito"/>
              </a:rPr>
              <a:t>targets, </a:t>
            </a:r>
            <a:r>
              <a:rPr sz="2700" dirty="0">
                <a:solidFill>
                  <a:srgbClr val="00699E"/>
                </a:solidFill>
                <a:latin typeface="Carlito"/>
                <a:cs typeface="Carlito"/>
              </a:rPr>
              <a:t>and </a:t>
            </a:r>
            <a:r>
              <a:rPr sz="2700" spc="-15" dirty="0">
                <a:solidFill>
                  <a:srgbClr val="00699E"/>
                </a:solidFill>
                <a:latin typeface="Carlito"/>
                <a:cs typeface="Carlito"/>
              </a:rPr>
              <a:t>prepared </a:t>
            </a:r>
            <a:r>
              <a:rPr sz="2700" dirty="0">
                <a:solidFill>
                  <a:srgbClr val="00699E"/>
                </a:solidFill>
                <a:latin typeface="Carlito"/>
                <a:cs typeface="Carlito"/>
              </a:rPr>
              <a:t>a </a:t>
            </a:r>
            <a:r>
              <a:rPr sz="2700" spc="-8" dirty="0">
                <a:solidFill>
                  <a:srgbClr val="00699E"/>
                </a:solidFill>
                <a:latin typeface="Carlito"/>
                <a:cs typeface="Carlito"/>
              </a:rPr>
              <a:t>plan of  quality </a:t>
            </a:r>
            <a:r>
              <a:rPr sz="2700" spc="-23" dirty="0">
                <a:solidFill>
                  <a:srgbClr val="00699E"/>
                </a:solidFill>
                <a:latin typeface="Carlito"/>
                <a:cs typeface="Carlito"/>
              </a:rPr>
              <a:t>control </a:t>
            </a:r>
            <a:r>
              <a:rPr sz="2700" spc="-15" dirty="0">
                <a:solidFill>
                  <a:srgbClr val="00699E"/>
                </a:solidFill>
                <a:latin typeface="Carlito"/>
                <a:cs typeface="Carlito"/>
              </a:rPr>
              <a:t>(measurement </a:t>
            </a:r>
            <a:r>
              <a:rPr sz="2700" spc="-8" dirty="0">
                <a:solidFill>
                  <a:srgbClr val="00699E"/>
                </a:solidFill>
                <a:latin typeface="Carlito"/>
                <a:cs typeface="Carlito"/>
              </a:rPr>
              <a:t>of </a:t>
            </a:r>
            <a:r>
              <a:rPr sz="2700" dirty="0">
                <a:solidFill>
                  <a:srgbClr val="00699E"/>
                </a:solidFill>
                <a:latin typeface="Carlito"/>
                <a:cs typeface="Carlito"/>
              </a:rPr>
              <a:t>actuals vs </a:t>
            </a:r>
            <a:r>
              <a:rPr sz="2700" spc="-15" dirty="0">
                <a:solidFill>
                  <a:srgbClr val="00699E"/>
                </a:solidFill>
                <a:latin typeface="Carlito"/>
                <a:cs typeface="Carlito"/>
              </a:rPr>
              <a:t>targets). </a:t>
            </a:r>
            <a:r>
              <a:rPr sz="2700" spc="-8" dirty="0">
                <a:solidFill>
                  <a:srgbClr val="00699E"/>
                </a:solidFill>
                <a:latin typeface="Carlito"/>
                <a:cs typeface="Carlito"/>
              </a:rPr>
              <a:t>The quality </a:t>
            </a:r>
            <a:r>
              <a:rPr sz="2700" spc="-15" dirty="0">
                <a:solidFill>
                  <a:srgbClr val="00699E"/>
                </a:solidFill>
                <a:latin typeface="Carlito"/>
                <a:cs typeface="Carlito"/>
              </a:rPr>
              <a:t>standards, </a:t>
            </a:r>
            <a:r>
              <a:rPr sz="2700" spc="-23" dirty="0">
                <a:solidFill>
                  <a:srgbClr val="00699E"/>
                </a:solidFill>
                <a:latin typeface="Carlito"/>
                <a:cs typeface="Carlito"/>
              </a:rPr>
              <a:t>targets, </a:t>
            </a:r>
            <a:r>
              <a:rPr sz="2700" dirty="0">
                <a:solidFill>
                  <a:srgbClr val="00699E"/>
                </a:solidFill>
                <a:latin typeface="Carlito"/>
                <a:cs typeface="Carlito"/>
              </a:rPr>
              <a:t>and </a:t>
            </a:r>
            <a:r>
              <a:rPr sz="2700" spc="-8" dirty="0">
                <a:solidFill>
                  <a:srgbClr val="00699E"/>
                </a:solidFill>
                <a:latin typeface="Carlito"/>
                <a:cs typeface="Carlito"/>
              </a:rPr>
              <a:t>how they </a:t>
            </a:r>
            <a:r>
              <a:rPr sz="2700" spc="-15" dirty="0">
                <a:solidFill>
                  <a:srgbClr val="00699E"/>
                </a:solidFill>
                <a:latin typeface="Carlito"/>
                <a:cs typeface="Carlito"/>
              </a:rPr>
              <a:t>are controlled </a:t>
            </a:r>
            <a:r>
              <a:rPr sz="2700" dirty="0">
                <a:solidFill>
                  <a:srgbClr val="00699E"/>
                </a:solidFill>
                <a:latin typeface="Carlito"/>
                <a:cs typeface="Carlito"/>
              </a:rPr>
              <a:t>will be  </a:t>
            </a:r>
            <a:r>
              <a:rPr sz="2700" spc="-8" dirty="0">
                <a:solidFill>
                  <a:srgbClr val="00699E"/>
                </a:solidFill>
                <a:latin typeface="Carlito"/>
                <a:cs typeface="Carlito"/>
              </a:rPr>
              <a:t>very </a:t>
            </a:r>
            <a:r>
              <a:rPr sz="2700" spc="-23" dirty="0">
                <a:solidFill>
                  <a:srgbClr val="00699E"/>
                </a:solidFill>
                <a:latin typeface="Carlito"/>
                <a:cs typeface="Carlito"/>
              </a:rPr>
              <a:t>different </a:t>
            </a:r>
            <a:r>
              <a:rPr sz="2700" spc="-15" dirty="0">
                <a:solidFill>
                  <a:srgbClr val="00699E"/>
                </a:solidFill>
                <a:latin typeface="Carlito"/>
                <a:cs typeface="Carlito"/>
              </a:rPr>
              <a:t>from </a:t>
            </a:r>
            <a:r>
              <a:rPr sz="2700" spc="-8" dirty="0">
                <a:solidFill>
                  <a:srgbClr val="00699E"/>
                </a:solidFill>
                <a:latin typeface="Carlito"/>
                <a:cs typeface="Carlito"/>
              </a:rPr>
              <a:t>one </a:t>
            </a:r>
            <a:r>
              <a:rPr sz="2700" spc="-15" dirty="0">
                <a:solidFill>
                  <a:srgbClr val="00699E"/>
                </a:solidFill>
                <a:latin typeface="Carlito"/>
                <a:cs typeface="Carlito"/>
              </a:rPr>
              <a:t>project to </a:t>
            </a:r>
            <a:r>
              <a:rPr sz="2700" spc="-30" dirty="0">
                <a:solidFill>
                  <a:srgbClr val="00699E"/>
                </a:solidFill>
                <a:latin typeface="Carlito"/>
                <a:cs typeface="Carlito"/>
              </a:rPr>
              <a:t>another, </a:t>
            </a:r>
            <a:r>
              <a:rPr sz="2700" dirty="0">
                <a:solidFill>
                  <a:srgbClr val="00699E"/>
                </a:solidFill>
                <a:latin typeface="Carlito"/>
                <a:cs typeface="Carlito"/>
              </a:rPr>
              <a:t>as is the </a:t>
            </a:r>
            <a:r>
              <a:rPr sz="2700" spc="-15" dirty="0">
                <a:solidFill>
                  <a:srgbClr val="00699E"/>
                </a:solidFill>
                <a:latin typeface="Carlito"/>
                <a:cs typeface="Carlito"/>
              </a:rPr>
              <a:t>scope, </a:t>
            </a:r>
            <a:r>
              <a:rPr sz="2700" spc="-8" dirty="0">
                <a:solidFill>
                  <a:srgbClr val="00699E"/>
                </a:solidFill>
                <a:latin typeface="Carlito"/>
                <a:cs typeface="Carlito"/>
              </a:rPr>
              <a:t>but </a:t>
            </a:r>
            <a:r>
              <a:rPr sz="2700" spc="-15" dirty="0">
                <a:solidFill>
                  <a:srgbClr val="00699E"/>
                </a:solidFill>
                <a:latin typeface="Carlito"/>
                <a:cs typeface="Carlito"/>
              </a:rPr>
              <a:t>we </a:t>
            </a:r>
            <a:r>
              <a:rPr sz="2700" dirty="0">
                <a:solidFill>
                  <a:srgbClr val="00699E"/>
                </a:solidFill>
                <a:latin typeface="Carlito"/>
                <a:cs typeface="Carlito"/>
              </a:rPr>
              <a:t>will </a:t>
            </a:r>
            <a:r>
              <a:rPr sz="2700" spc="-8" dirty="0">
                <a:solidFill>
                  <a:srgbClr val="00699E"/>
                </a:solidFill>
                <a:latin typeface="Carlito"/>
                <a:cs typeface="Carlito"/>
              </a:rPr>
              <a:t>highlight </a:t>
            </a:r>
            <a:r>
              <a:rPr sz="2700" spc="-15" dirty="0">
                <a:solidFill>
                  <a:srgbClr val="00699E"/>
                </a:solidFill>
                <a:latin typeface="Carlito"/>
                <a:cs typeface="Carlito"/>
              </a:rPr>
              <a:t>common </a:t>
            </a:r>
            <a:r>
              <a:rPr sz="2700" dirty="0">
                <a:solidFill>
                  <a:srgbClr val="00699E"/>
                </a:solidFill>
                <a:latin typeface="Carlito"/>
                <a:cs typeface="Carlito"/>
              </a:rPr>
              <a:t>things </a:t>
            </a:r>
            <a:r>
              <a:rPr sz="2700" spc="-8" dirty="0">
                <a:solidFill>
                  <a:srgbClr val="00699E"/>
                </a:solidFill>
                <a:latin typeface="Carlito"/>
                <a:cs typeface="Carlito"/>
              </a:rPr>
              <a:t>that </a:t>
            </a:r>
            <a:r>
              <a:rPr sz="2700" dirty="0">
                <a:solidFill>
                  <a:srgbClr val="00699E"/>
                </a:solidFill>
                <a:latin typeface="Carlito"/>
                <a:cs typeface="Carlito"/>
              </a:rPr>
              <a:t>need </a:t>
            </a:r>
            <a:r>
              <a:rPr sz="2700" spc="-23" dirty="0">
                <a:solidFill>
                  <a:srgbClr val="00699E"/>
                </a:solidFill>
                <a:latin typeface="Carlito"/>
                <a:cs typeface="Carlito"/>
              </a:rPr>
              <a:t>to </a:t>
            </a:r>
            <a:r>
              <a:rPr sz="2700" spc="-8" dirty="0">
                <a:solidFill>
                  <a:srgbClr val="00699E"/>
                </a:solidFill>
                <a:latin typeface="Carlito"/>
                <a:cs typeface="Carlito"/>
              </a:rPr>
              <a:t>be done </a:t>
            </a:r>
            <a:r>
              <a:rPr sz="2700" dirty="0">
                <a:solidFill>
                  <a:srgbClr val="00699E"/>
                </a:solidFill>
                <a:latin typeface="Carlito"/>
                <a:cs typeface="Carlito"/>
              </a:rPr>
              <a:t>in  the </a:t>
            </a:r>
            <a:r>
              <a:rPr sz="2700" spc="-15" dirty="0">
                <a:solidFill>
                  <a:srgbClr val="00699E"/>
                </a:solidFill>
                <a:latin typeface="Carlito"/>
                <a:cs typeface="Carlito"/>
              </a:rPr>
              <a:t>Control </a:t>
            </a:r>
            <a:r>
              <a:rPr sz="2700" dirty="0">
                <a:solidFill>
                  <a:srgbClr val="00699E"/>
                </a:solidFill>
                <a:latin typeface="Carlito"/>
                <a:cs typeface="Carlito"/>
              </a:rPr>
              <a:t>Quality </a:t>
            </a:r>
            <a:r>
              <a:rPr sz="2700" spc="-8" dirty="0">
                <a:solidFill>
                  <a:srgbClr val="00699E"/>
                </a:solidFill>
                <a:latin typeface="Carlito"/>
                <a:cs typeface="Carlito"/>
              </a:rPr>
              <a:t>activities. The </a:t>
            </a:r>
            <a:r>
              <a:rPr sz="2700" dirty="0">
                <a:solidFill>
                  <a:srgbClr val="00699E"/>
                </a:solidFill>
                <a:latin typeface="Carlito"/>
                <a:cs typeface="Carlito"/>
              </a:rPr>
              <a:t>Actuals </a:t>
            </a:r>
            <a:r>
              <a:rPr sz="2700" spc="-15" dirty="0">
                <a:solidFill>
                  <a:srgbClr val="00699E"/>
                </a:solidFill>
                <a:latin typeface="Carlito"/>
                <a:cs typeface="Carlito"/>
              </a:rPr>
              <a:t>are collected through </a:t>
            </a:r>
            <a:r>
              <a:rPr sz="2700" spc="-8" dirty="0">
                <a:solidFill>
                  <a:srgbClr val="00699E"/>
                </a:solidFill>
                <a:latin typeface="Carlito"/>
                <a:cs typeface="Carlito"/>
              </a:rPr>
              <a:t>quality audits, checks, </a:t>
            </a:r>
            <a:r>
              <a:rPr sz="2700" dirty="0">
                <a:solidFill>
                  <a:srgbClr val="00699E"/>
                </a:solidFill>
                <a:latin typeface="Carlito"/>
                <a:cs typeface="Carlito"/>
              </a:rPr>
              <a:t>and inspections </a:t>
            </a:r>
            <a:r>
              <a:rPr sz="2700" spc="-8" dirty="0">
                <a:solidFill>
                  <a:srgbClr val="00699E"/>
                </a:solidFill>
                <a:latin typeface="Carlito"/>
                <a:cs typeface="Carlito"/>
              </a:rPr>
              <a:t>(this</a:t>
            </a:r>
            <a:r>
              <a:rPr sz="2700" spc="263" dirty="0">
                <a:solidFill>
                  <a:srgbClr val="00699E"/>
                </a:solidFill>
                <a:latin typeface="Carlito"/>
                <a:cs typeface="Carlito"/>
              </a:rPr>
              <a:t> </a:t>
            </a:r>
            <a:r>
              <a:rPr sz="2700" spc="-8" dirty="0">
                <a:solidFill>
                  <a:srgbClr val="00699E"/>
                </a:solidFill>
                <a:latin typeface="Carlito"/>
                <a:cs typeface="Carlito"/>
              </a:rPr>
              <a:t>corresponds</a:t>
            </a:r>
            <a:endParaRPr sz="2700">
              <a:latin typeface="Carlito"/>
              <a:cs typeface="Carlito"/>
            </a:endParaRPr>
          </a:p>
        </p:txBody>
      </p:sp>
      <p:sp>
        <p:nvSpPr>
          <p:cNvPr id="4" name="object 4"/>
          <p:cNvSpPr/>
          <p:nvPr/>
        </p:nvSpPr>
        <p:spPr>
          <a:xfrm>
            <a:off x="15259050" y="5007101"/>
            <a:ext cx="347472" cy="418337"/>
          </a:xfrm>
          <a:prstGeom prst="rect">
            <a:avLst/>
          </a:prstGeom>
          <a:blipFill>
            <a:blip r:embed="rId2" cstate="print"/>
            <a:stretch>
              <a:fillRect/>
            </a:stretch>
          </a:blipFill>
        </p:spPr>
        <p:txBody>
          <a:bodyPr wrap="square" lIns="0" tIns="0" rIns="0" bIns="0" rtlCol="0"/>
          <a:lstStyle/>
          <a:p>
            <a:endParaRPr sz="2700"/>
          </a:p>
        </p:txBody>
      </p:sp>
      <p:sp>
        <p:nvSpPr>
          <p:cNvPr id="5" name="object 5"/>
          <p:cNvSpPr txBox="1"/>
          <p:nvPr/>
        </p:nvSpPr>
        <p:spPr>
          <a:xfrm>
            <a:off x="15492604" y="4972051"/>
            <a:ext cx="1915478" cy="434734"/>
          </a:xfrm>
          <a:prstGeom prst="rect">
            <a:avLst/>
          </a:prstGeom>
        </p:spPr>
        <p:txBody>
          <a:bodyPr vert="horz" wrap="square" lIns="0" tIns="19050" rIns="0" bIns="0" rtlCol="0">
            <a:spAutoFit/>
          </a:bodyPr>
          <a:lstStyle/>
          <a:p>
            <a:pPr marL="19050">
              <a:spcBef>
                <a:spcPts val="150"/>
              </a:spcBef>
            </a:pPr>
            <a:r>
              <a:rPr sz="2700" spc="-8" dirty="0">
                <a:solidFill>
                  <a:srgbClr val="00699E"/>
                </a:solidFill>
                <a:latin typeface="Carlito"/>
                <a:cs typeface="Carlito"/>
              </a:rPr>
              <a:t>). </a:t>
            </a:r>
            <a:r>
              <a:rPr sz="2700" dirty="0">
                <a:solidFill>
                  <a:srgbClr val="00699E"/>
                </a:solidFill>
                <a:latin typeface="Carlito"/>
                <a:cs typeface="Carlito"/>
              </a:rPr>
              <a:t>Our</a:t>
            </a:r>
            <a:r>
              <a:rPr sz="2700" spc="-135" dirty="0">
                <a:solidFill>
                  <a:srgbClr val="00699E"/>
                </a:solidFill>
                <a:latin typeface="Carlito"/>
                <a:cs typeface="Carlito"/>
              </a:rPr>
              <a:t> </a:t>
            </a:r>
            <a:r>
              <a:rPr sz="2700" dirty="0">
                <a:solidFill>
                  <a:srgbClr val="00699E"/>
                </a:solidFill>
                <a:latin typeface="Carlito"/>
                <a:cs typeface="Carlito"/>
              </a:rPr>
              <a:t>Quality</a:t>
            </a:r>
            <a:endParaRPr sz="2700">
              <a:latin typeface="Carlito"/>
              <a:cs typeface="Carlito"/>
            </a:endParaRPr>
          </a:p>
        </p:txBody>
      </p:sp>
      <p:sp>
        <p:nvSpPr>
          <p:cNvPr id="7" name="object 7"/>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7</a:t>
            </a:fld>
            <a:endParaRPr spc="-8" dirty="0"/>
          </a:p>
        </p:txBody>
      </p:sp>
      <p:sp>
        <p:nvSpPr>
          <p:cNvPr id="6" name="object 6"/>
          <p:cNvSpPr txBox="1"/>
          <p:nvPr/>
        </p:nvSpPr>
        <p:spPr>
          <a:xfrm>
            <a:off x="738758" y="4972050"/>
            <a:ext cx="14459903" cy="1381147"/>
          </a:xfrm>
          <a:prstGeom prst="rect">
            <a:avLst/>
          </a:prstGeom>
        </p:spPr>
        <p:txBody>
          <a:bodyPr vert="horz" wrap="square" lIns="0" tIns="19050" rIns="0" bIns="0" rtlCol="0">
            <a:spAutoFit/>
          </a:bodyPr>
          <a:lstStyle/>
          <a:p>
            <a:pPr marL="19050" marR="7620">
              <a:spcBef>
                <a:spcPts val="150"/>
              </a:spcBef>
            </a:pPr>
            <a:r>
              <a:rPr sz="2700" spc="-23" dirty="0">
                <a:solidFill>
                  <a:srgbClr val="00699E"/>
                </a:solidFill>
                <a:latin typeface="Carlito"/>
                <a:cs typeface="Carlito"/>
              </a:rPr>
              <a:t>to </a:t>
            </a:r>
            <a:r>
              <a:rPr sz="2700" dirty="0">
                <a:solidFill>
                  <a:srgbClr val="00699E"/>
                </a:solidFill>
                <a:latin typeface="Carlito"/>
                <a:cs typeface="Carlito"/>
              </a:rPr>
              <a:t>the </a:t>
            </a:r>
            <a:r>
              <a:rPr sz="2700" spc="-15" dirty="0">
                <a:solidFill>
                  <a:srgbClr val="00699E"/>
                </a:solidFill>
                <a:latin typeface="Carlito"/>
                <a:cs typeface="Carlito"/>
              </a:rPr>
              <a:t>registration </a:t>
            </a:r>
            <a:r>
              <a:rPr sz="2700" spc="-8" dirty="0">
                <a:solidFill>
                  <a:srgbClr val="00699E"/>
                </a:solidFill>
                <a:latin typeface="Carlito"/>
                <a:cs typeface="Carlito"/>
              </a:rPr>
              <a:t>of </a:t>
            </a:r>
            <a:r>
              <a:rPr sz="2700" dirty="0">
                <a:solidFill>
                  <a:srgbClr val="00699E"/>
                </a:solidFill>
                <a:latin typeface="Carlito"/>
                <a:cs typeface="Carlito"/>
              </a:rPr>
              <a:t>Actual </a:t>
            </a:r>
            <a:r>
              <a:rPr sz="2700" spc="-8" dirty="0">
                <a:solidFill>
                  <a:srgbClr val="00699E"/>
                </a:solidFill>
                <a:latin typeface="Carlito"/>
                <a:cs typeface="Carlito"/>
              </a:rPr>
              <a:t>values </a:t>
            </a:r>
            <a:r>
              <a:rPr sz="2700" dirty="0">
                <a:solidFill>
                  <a:srgbClr val="00699E"/>
                </a:solidFill>
                <a:latin typeface="Carlito"/>
                <a:cs typeface="Carlito"/>
              </a:rPr>
              <a:t>– which </a:t>
            </a:r>
            <a:r>
              <a:rPr sz="2700" spc="-23" dirty="0">
                <a:solidFill>
                  <a:srgbClr val="00699E"/>
                </a:solidFill>
                <a:latin typeface="Carlito"/>
                <a:cs typeface="Carlito"/>
              </a:rPr>
              <a:t>we </a:t>
            </a:r>
            <a:r>
              <a:rPr sz="2700" spc="-15" dirty="0">
                <a:solidFill>
                  <a:srgbClr val="00699E"/>
                </a:solidFill>
                <a:latin typeface="Carlito"/>
                <a:cs typeface="Carlito"/>
              </a:rPr>
              <a:t>reviewed </a:t>
            </a:r>
            <a:r>
              <a:rPr sz="2700" spc="-23" dirty="0">
                <a:solidFill>
                  <a:srgbClr val="00699E"/>
                </a:solidFill>
                <a:latin typeface="Carlito"/>
                <a:cs typeface="Carlito"/>
              </a:rPr>
              <a:t>for </a:t>
            </a:r>
            <a:r>
              <a:rPr sz="2700" spc="-8" dirty="0">
                <a:solidFill>
                  <a:srgbClr val="00699E"/>
                </a:solidFill>
                <a:latin typeface="Carlito"/>
                <a:cs typeface="Carlito"/>
              </a:rPr>
              <a:t>Timelines </a:t>
            </a:r>
            <a:r>
              <a:rPr sz="2700" dirty="0">
                <a:solidFill>
                  <a:srgbClr val="00699E"/>
                </a:solidFill>
                <a:latin typeface="Carlito"/>
                <a:cs typeface="Carlito"/>
              </a:rPr>
              <a:t>and </a:t>
            </a:r>
            <a:r>
              <a:rPr sz="2700" spc="-15" dirty="0">
                <a:solidFill>
                  <a:srgbClr val="00699E"/>
                </a:solidFill>
                <a:latin typeface="Carlito"/>
                <a:cs typeface="Carlito"/>
              </a:rPr>
              <a:t>Cost (again </a:t>
            </a:r>
            <a:r>
              <a:rPr sz="2700" dirty="0">
                <a:solidFill>
                  <a:srgbClr val="00699E"/>
                </a:solidFill>
                <a:latin typeface="Carlito"/>
                <a:cs typeface="Carlito"/>
              </a:rPr>
              <a:t>– </a:t>
            </a:r>
            <a:r>
              <a:rPr sz="2700" spc="-15" dirty="0">
                <a:solidFill>
                  <a:srgbClr val="00699E"/>
                </a:solidFill>
                <a:latin typeface="Carlito"/>
                <a:cs typeface="Carlito"/>
              </a:rPr>
              <a:t>data, data, </a:t>
            </a:r>
            <a:r>
              <a:rPr sz="2700" spc="-23" dirty="0">
                <a:solidFill>
                  <a:srgbClr val="00699E"/>
                </a:solidFill>
                <a:latin typeface="Carlito"/>
                <a:cs typeface="Carlito"/>
              </a:rPr>
              <a:t>data  control efforts </a:t>
            </a:r>
            <a:r>
              <a:rPr sz="2700" spc="-15" dirty="0">
                <a:solidFill>
                  <a:srgbClr val="00699E"/>
                </a:solidFill>
                <a:latin typeface="Carlito"/>
                <a:cs typeface="Carlito"/>
              </a:rPr>
              <a:t>are </a:t>
            </a:r>
            <a:r>
              <a:rPr sz="2700" dirty="0">
                <a:solidFill>
                  <a:srgbClr val="00699E"/>
                </a:solidFill>
                <a:latin typeface="Carlito"/>
                <a:cs typeface="Carlito"/>
              </a:rPr>
              <a:t>aimed </a:t>
            </a:r>
            <a:r>
              <a:rPr sz="2700" spc="-15" dirty="0">
                <a:solidFill>
                  <a:srgbClr val="00699E"/>
                </a:solidFill>
                <a:latin typeface="Carlito"/>
                <a:cs typeface="Carlito"/>
              </a:rPr>
              <a:t>at </a:t>
            </a:r>
            <a:r>
              <a:rPr sz="2700" spc="-8" dirty="0">
                <a:solidFill>
                  <a:srgbClr val="00699E"/>
                </a:solidFill>
                <a:latin typeface="Carlito"/>
                <a:cs typeface="Carlito"/>
              </a:rPr>
              <a:t>answering one </a:t>
            </a:r>
            <a:r>
              <a:rPr sz="2700" spc="-15" dirty="0">
                <a:solidFill>
                  <a:srgbClr val="00699E"/>
                </a:solidFill>
                <a:latin typeface="Carlito"/>
                <a:cs typeface="Carlito"/>
              </a:rPr>
              <a:t>general </a:t>
            </a:r>
            <a:r>
              <a:rPr sz="2700" spc="-8" dirty="0">
                <a:solidFill>
                  <a:srgbClr val="00699E"/>
                </a:solidFill>
                <a:latin typeface="Carlito"/>
                <a:cs typeface="Carlito"/>
              </a:rPr>
              <a:t>question: </a:t>
            </a:r>
            <a:r>
              <a:rPr sz="2700" b="1" spc="-8" dirty="0">
                <a:solidFill>
                  <a:srgbClr val="00699E"/>
                </a:solidFill>
                <a:latin typeface="Carlito"/>
                <a:cs typeface="Carlito"/>
              </a:rPr>
              <a:t>Are </a:t>
            </a:r>
            <a:r>
              <a:rPr sz="2700" b="1" dirty="0">
                <a:solidFill>
                  <a:srgbClr val="00699E"/>
                </a:solidFill>
                <a:latin typeface="Carlito"/>
                <a:cs typeface="Carlito"/>
              </a:rPr>
              <a:t>the quality </a:t>
            </a:r>
            <a:r>
              <a:rPr sz="2700" b="1" spc="-23" dirty="0">
                <a:solidFill>
                  <a:srgbClr val="00699E"/>
                </a:solidFill>
                <a:latin typeface="Carlito"/>
                <a:cs typeface="Carlito"/>
              </a:rPr>
              <a:t>targets </a:t>
            </a:r>
            <a:r>
              <a:rPr sz="2700" b="1" dirty="0">
                <a:solidFill>
                  <a:srgbClr val="00699E"/>
                </a:solidFill>
                <a:latin typeface="Carlito"/>
                <a:cs typeface="Carlito"/>
              </a:rPr>
              <a:t>being</a:t>
            </a:r>
            <a:r>
              <a:rPr sz="2700" b="1" spc="150" dirty="0">
                <a:solidFill>
                  <a:srgbClr val="00699E"/>
                </a:solidFill>
                <a:latin typeface="Carlito"/>
                <a:cs typeface="Carlito"/>
              </a:rPr>
              <a:t> </a:t>
            </a:r>
            <a:r>
              <a:rPr sz="2700" b="1" spc="-8" dirty="0">
                <a:solidFill>
                  <a:srgbClr val="00699E"/>
                </a:solidFill>
                <a:latin typeface="Carlito"/>
                <a:cs typeface="Carlito"/>
              </a:rPr>
              <a:t>met?</a:t>
            </a:r>
            <a:endParaRPr sz="2700" dirty="0">
              <a:latin typeface="Carlito"/>
              <a:cs typeface="Carlito"/>
            </a:endParaRPr>
          </a:p>
          <a:p>
            <a:pPr marL="19050">
              <a:spcBef>
                <a:spcPts val="900"/>
              </a:spcBef>
            </a:pPr>
            <a:endParaRPr sz="2700" dirty="0">
              <a:latin typeface="Carlito"/>
              <a:cs typeface="Carl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4" y="0"/>
            <a:ext cx="7980425" cy="1004121"/>
          </a:xfrm>
          <a:prstGeom prst="rect">
            <a:avLst/>
          </a:prstGeom>
        </p:spPr>
        <p:txBody>
          <a:bodyPr vert="horz" wrap="square" lIns="0" tIns="19050" rIns="0" bIns="0" rtlCol="0">
            <a:spAutoFit/>
          </a:bodyPr>
          <a:lstStyle/>
          <a:p>
            <a:pPr marL="19050">
              <a:spcBef>
                <a:spcPts val="150"/>
              </a:spcBef>
            </a:pPr>
            <a:r>
              <a:rPr spc="-344" dirty="0"/>
              <a:t>Performance</a:t>
            </a:r>
            <a:r>
              <a:rPr spc="-488" dirty="0"/>
              <a:t> </a:t>
            </a:r>
            <a:r>
              <a:rPr spc="-306" dirty="0"/>
              <a:t>Reporting</a:t>
            </a:r>
          </a:p>
        </p:txBody>
      </p:sp>
      <p:grpSp>
        <p:nvGrpSpPr>
          <p:cNvPr id="3" name="object 3"/>
          <p:cNvGrpSpPr/>
          <p:nvPr/>
        </p:nvGrpSpPr>
        <p:grpSpPr>
          <a:xfrm>
            <a:off x="3331738" y="5066920"/>
            <a:ext cx="3757613" cy="3363278"/>
            <a:chOff x="2221158" y="3377946"/>
            <a:chExt cx="2505075" cy="2242185"/>
          </a:xfrm>
        </p:grpSpPr>
        <p:sp>
          <p:nvSpPr>
            <p:cNvPr id="4" name="object 4"/>
            <p:cNvSpPr/>
            <p:nvPr/>
          </p:nvSpPr>
          <p:spPr>
            <a:xfrm>
              <a:off x="2221158" y="4283109"/>
              <a:ext cx="1440251" cy="1336733"/>
            </a:xfrm>
            <a:prstGeom prst="rect">
              <a:avLst/>
            </a:prstGeom>
            <a:blipFill>
              <a:blip r:embed="rId2" cstate="print"/>
              <a:stretch>
                <a:fillRect/>
              </a:stretch>
            </a:blipFill>
          </p:spPr>
          <p:txBody>
            <a:bodyPr wrap="square" lIns="0" tIns="0" rIns="0" bIns="0" rtlCol="0"/>
            <a:lstStyle/>
            <a:p>
              <a:endParaRPr sz="2700"/>
            </a:p>
          </p:txBody>
        </p:sp>
        <p:sp>
          <p:nvSpPr>
            <p:cNvPr id="5" name="object 5"/>
            <p:cNvSpPr/>
            <p:nvPr/>
          </p:nvSpPr>
          <p:spPr>
            <a:xfrm>
              <a:off x="2898902" y="3377946"/>
              <a:ext cx="1826895" cy="862965"/>
            </a:xfrm>
            <a:custGeom>
              <a:avLst/>
              <a:gdLst/>
              <a:ahLst/>
              <a:cxnLst/>
              <a:rect l="l" t="t" r="r" b="b"/>
              <a:pathLst>
                <a:path w="1826895" h="862964">
                  <a:moveTo>
                    <a:pt x="1712595" y="38100"/>
                  </a:moveTo>
                  <a:lnTo>
                    <a:pt x="0" y="38100"/>
                  </a:lnTo>
                  <a:lnTo>
                    <a:pt x="0" y="862964"/>
                  </a:lnTo>
                  <a:lnTo>
                    <a:pt x="40131" y="862964"/>
                  </a:lnTo>
                  <a:lnTo>
                    <a:pt x="40131" y="843914"/>
                  </a:lnTo>
                  <a:lnTo>
                    <a:pt x="38100" y="843914"/>
                  </a:lnTo>
                  <a:lnTo>
                    <a:pt x="19050" y="824864"/>
                  </a:lnTo>
                  <a:lnTo>
                    <a:pt x="38100" y="824864"/>
                  </a:lnTo>
                  <a:lnTo>
                    <a:pt x="38100" y="76200"/>
                  </a:lnTo>
                  <a:lnTo>
                    <a:pt x="19050" y="76200"/>
                  </a:lnTo>
                  <a:lnTo>
                    <a:pt x="38100" y="57150"/>
                  </a:lnTo>
                  <a:lnTo>
                    <a:pt x="1712595" y="57150"/>
                  </a:lnTo>
                  <a:lnTo>
                    <a:pt x="1712595" y="38100"/>
                  </a:lnTo>
                  <a:close/>
                </a:path>
                <a:path w="1826895" h="862964">
                  <a:moveTo>
                    <a:pt x="38100" y="824864"/>
                  </a:moveTo>
                  <a:lnTo>
                    <a:pt x="19050" y="824864"/>
                  </a:lnTo>
                  <a:lnTo>
                    <a:pt x="38100" y="843914"/>
                  </a:lnTo>
                  <a:lnTo>
                    <a:pt x="38100" y="824864"/>
                  </a:lnTo>
                  <a:close/>
                </a:path>
                <a:path w="1826895" h="862964">
                  <a:moveTo>
                    <a:pt x="40131" y="824864"/>
                  </a:moveTo>
                  <a:lnTo>
                    <a:pt x="38100" y="824864"/>
                  </a:lnTo>
                  <a:lnTo>
                    <a:pt x="38100" y="843914"/>
                  </a:lnTo>
                  <a:lnTo>
                    <a:pt x="40131" y="843914"/>
                  </a:lnTo>
                  <a:lnTo>
                    <a:pt x="40131" y="824864"/>
                  </a:lnTo>
                  <a:close/>
                </a:path>
                <a:path w="1826895" h="862964">
                  <a:moveTo>
                    <a:pt x="1712595" y="0"/>
                  </a:moveTo>
                  <a:lnTo>
                    <a:pt x="1712595" y="114300"/>
                  </a:lnTo>
                  <a:lnTo>
                    <a:pt x="1788795" y="76200"/>
                  </a:lnTo>
                  <a:lnTo>
                    <a:pt x="1731645" y="76200"/>
                  </a:lnTo>
                  <a:lnTo>
                    <a:pt x="1731645" y="38100"/>
                  </a:lnTo>
                  <a:lnTo>
                    <a:pt x="1788795" y="38100"/>
                  </a:lnTo>
                  <a:lnTo>
                    <a:pt x="1712595" y="0"/>
                  </a:lnTo>
                  <a:close/>
                </a:path>
                <a:path w="1826895" h="862964">
                  <a:moveTo>
                    <a:pt x="38100" y="57150"/>
                  </a:moveTo>
                  <a:lnTo>
                    <a:pt x="19050" y="76200"/>
                  </a:lnTo>
                  <a:lnTo>
                    <a:pt x="38100" y="76200"/>
                  </a:lnTo>
                  <a:lnTo>
                    <a:pt x="38100" y="57150"/>
                  </a:lnTo>
                  <a:close/>
                </a:path>
                <a:path w="1826895" h="862964">
                  <a:moveTo>
                    <a:pt x="1712595" y="57150"/>
                  </a:moveTo>
                  <a:lnTo>
                    <a:pt x="38100" y="57150"/>
                  </a:lnTo>
                  <a:lnTo>
                    <a:pt x="38100" y="76200"/>
                  </a:lnTo>
                  <a:lnTo>
                    <a:pt x="1712595" y="76200"/>
                  </a:lnTo>
                  <a:lnTo>
                    <a:pt x="1712595" y="57150"/>
                  </a:lnTo>
                  <a:close/>
                </a:path>
                <a:path w="1826895" h="862964">
                  <a:moveTo>
                    <a:pt x="1788795" y="38100"/>
                  </a:moveTo>
                  <a:lnTo>
                    <a:pt x="1731645" y="38100"/>
                  </a:lnTo>
                  <a:lnTo>
                    <a:pt x="1731645" y="76200"/>
                  </a:lnTo>
                  <a:lnTo>
                    <a:pt x="1788795" y="76200"/>
                  </a:lnTo>
                  <a:lnTo>
                    <a:pt x="1826895" y="57150"/>
                  </a:lnTo>
                  <a:lnTo>
                    <a:pt x="1788795" y="38100"/>
                  </a:lnTo>
                  <a:close/>
                </a:path>
              </a:pathLst>
            </a:custGeom>
            <a:solidFill>
              <a:srgbClr val="4966AC"/>
            </a:solidFill>
          </p:spPr>
          <p:txBody>
            <a:bodyPr wrap="square" lIns="0" tIns="0" rIns="0" bIns="0" rtlCol="0"/>
            <a:lstStyle/>
            <a:p>
              <a:endParaRPr sz="2700"/>
            </a:p>
          </p:txBody>
        </p:sp>
      </p:grpSp>
      <p:sp>
        <p:nvSpPr>
          <p:cNvPr id="6" name="object 6"/>
          <p:cNvSpPr/>
          <p:nvPr/>
        </p:nvSpPr>
        <p:spPr>
          <a:xfrm>
            <a:off x="12065401" y="1099650"/>
            <a:ext cx="2160377" cy="1600029"/>
          </a:xfrm>
          <a:prstGeom prst="rect">
            <a:avLst/>
          </a:prstGeom>
          <a:blipFill>
            <a:blip r:embed="rId3" cstate="print"/>
            <a:stretch>
              <a:fillRect/>
            </a:stretch>
          </a:blipFill>
        </p:spPr>
        <p:txBody>
          <a:bodyPr wrap="square" lIns="0" tIns="0" rIns="0" bIns="0" rtlCol="0"/>
          <a:lstStyle/>
          <a:p>
            <a:endParaRPr sz="2700"/>
          </a:p>
        </p:txBody>
      </p:sp>
      <p:sp>
        <p:nvSpPr>
          <p:cNvPr id="7" name="object 7"/>
          <p:cNvSpPr/>
          <p:nvPr/>
        </p:nvSpPr>
        <p:spPr>
          <a:xfrm>
            <a:off x="7967853" y="2791206"/>
            <a:ext cx="1458468" cy="2167128"/>
          </a:xfrm>
          <a:prstGeom prst="rect">
            <a:avLst/>
          </a:prstGeom>
          <a:blipFill>
            <a:blip r:embed="rId4" cstate="print"/>
            <a:stretch>
              <a:fillRect/>
            </a:stretch>
          </a:blipFill>
        </p:spPr>
        <p:txBody>
          <a:bodyPr wrap="square" lIns="0" tIns="0" rIns="0" bIns="0" rtlCol="0"/>
          <a:lstStyle/>
          <a:p>
            <a:endParaRPr sz="2700"/>
          </a:p>
        </p:txBody>
      </p:sp>
      <p:sp>
        <p:nvSpPr>
          <p:cNvPr id="8" name="object 8"/>
          <p:cNvSpPr/>
          <p:nvPr/>
        </p:nvSpPr>
        <p:spPr>
          <a:xfrm>
            <a:off x="10515601" y="3993641"/>
            <a:ext cx="2727008" cy="1187768"/>
          </a:xfrm>
          <a:custGeom>
            <a:avLst/>
            <a:gdLst/>
            <a:ahLst/>
            <a:cxnLst/>
            <a:rect l="l" t="t" r="r" b="b"/>
            <a:pathLst>
              <a:path w="1818004" h="791845">
                <a:moveTo>
                  <a:pt x="1741525" y="753491"/>
                </a:moveTo>
                <a:lnTo>
                  <a:pt x="0" y="753491"/>
                </a:lnTo>
                <a:lnTo>
                  <a:pt x="0" y="791591"/>
                </a:lnTo>
                <a:lnTo>
                  <a:pt x="1779651" y="791591"/>
                </a:lnTo>
                <a:lnTo>
                  <a:pt x="1779626" y="772541"/>
                </a:lnTo>
                <a:lnTo>
                  <a:pt x="1741551" y="772541"/>
                </a:lnTo>
                <a:lnTo>
                  <a:pt x="1741525" y="753491"/>
                </a:lnTo>
                <a:close/>
              </a:path>
              <a:path w="1818004" h="791845">
                <a:moveTo>
                  <a:pt x="1778785" y="113361"/>
                </a:moveTo>
                <a:lnTo>
                  <a:pt x="1740688" y="115056"/>
                </a:lnTo>
                <a:lnTo>
                  <a:pt x="1741551" y="772541"/>
                </a:lnTo>
                <a:lnTo>
                  <a:pt x="1760601" y="753491"/>
                </a:lnTo>
                <a:lnTo>
                  <a:pt x="1779602" y="753491"/>
                </a:lnTo>
                <a:lnTo>
                  <a:pt x="1778785" y="113361"/>
                </a:lnTo>
                <a:close/>
              </a:path>
              <a:path w="1818004" h="791845">
                <a:moveTo>
                  <a:pt x="1779602" y="753491"/>
                </a:moveTo>
                <a:lnTo>
                  <a:pt x="1760601" y="753491"/>
                </a:lnTo>
                <a:lnTo>
                  <a:pt x="1741551" y="772541"/>
                </a:lnTo>
                <a:lnTo>
                  <a:pt x="1779626" y="772541"/>
                </a:lnTo>
                <a:lnTo>
                  <a:pt x="1779602" y="753491"/>
                </a:lnTo>
                <a:close/>
              </a:path>
              <a:path w="1818004" h="791845">
                <a:moveTo>
                  <a:pt x="1755394" y="0"/>
                </a:moveTo>
                <a:lnTo>
                  <a:pt x="1703451" y="116712"/>
                </a:lnTo>
                <a:lnTo>
                  <a:pt x="1740688" y="115056"/>
                </a:lnTo>
                <a:lnTo>
                  <a:pt x="1740661" y="95123"/>
                </a:lnTo>
                <a:lnTo>
                  <a:pt x="1808420" y="95123"/>
                </a:lnTo>
                <a:lnTo>
                  <a:pt x="1755394" y="0"/>
                </a:lnTo>
                <a:close/>
              </a:path>
              <a:path w="1818004" h="791845">
                <a:moveTo>
                  <a:pt x="1778761" y="95123"/>
                </a:moveTo>
                <a:lnTo>
                  <a:pt x="1740661" y="95123"/>
                </a:lnTo>
                <a:lnTo>
                  <a:pt x="1740688" y="115056"/>
                </a:lnTo>
                <a:lnTo>
                  <a:pt x="1778785" y="113361"/>
                </a:lnTo>
                <a:lnTo>
                  <a:pt x="1778761" y="95123"/>
                </a:lnTo>
                <a:close/>
              </a:path>
              <a:path w="1818004" h="791845">
                <a:moveTo>
                  <a:pt x="1808420" y="95123"/>
                </a:moveTo>
                <a:lnTo>
                  <a:pt x="1778761" y="95123"/>
                </a:lnTo>
                <a:lnTo>
                  <a:pt x="1778785" y="113361"/>
                </a:lnTo>
                <a:lnTo>
                  <a:pt x="1817624" y="111633"/>
                </a:lnTo>
                <a:lnTo>
                  <a:pt x="1808420" y="95123"/>
                </a:lnTo>
                <a:close/>
              </a:path>
            </a:pathLst>
          </a:custGeom>
          <a:solidFill>
            <a:srgbClr val="4966AC"/>
          </a:solidFill>
        </p:spPr>
        <p:txBody>
          <a:bodyPr wrap="square" lIns="0" tIns="0" rIns="0" bIns="0" rtlCol="0"/>
          <a:lstStyle/>
          <a:p>
            <a:endParaRPr sz="2700"/>
          </a:p>
        </p:txBody>
      </p:sp>
      <p:sp>
        <p:nvSpPr>
          <p:cNvPr id="9" name="object 9"/>
          <p:cNvSpPr txBox="1"/>
          <p:nvPr/>
        </p:nvSpPr>
        <p:spPr>
          <a:xfrm>
            <a:off x="3286507" y="8575167"/>
            <a:ext cx="2498408" cy="573234"/>
          </a:xfrm>
          <a:prstGeom prst="rect">
            <a:avLst/>
          </a:prstGeom>
        </p:spPr>
        <p:txBody>
          <a:bodyPr vert="horz" wrap="square" lIns="0" tIns="19050" rIns="0" bIns="0" rtlCol="0">
            <a:spAutoFit/>
          </a:bodyPr>
          <a:lstStyle/>
          <a:p>
            <a:pPr marL="19050">
              <a:spcBef>
                <a:spcPts val="150"/>
              </a:spcBef>
            </a:pPr>
            <a:r>
              <a:rPr sz="3600" b="1" spc="-8" dirty="0">
                <a:solidFill>
                  <a:srgbClr val="0075B1"/>
                </a:solidFill>
                <a:latin typeface="Carlito"/>
                <a:cs typeface="Carlito"/>
              </a:rPr>
              <a:t>Project</a:t>
            </a:r>
            <a:r>
              <a:rPr sz="3600" b="1" spc="-120" dirty="0">
                <a:solidFill>
                  <a:srgbClr val="0075B1"/>
                </a:solidFill>
                <a:latin typeface="Carlito"/>
                <a:cs typeface="Carlito"/>
              </a:rPr>
              <a:t> </a:t>
            </a:r>
            <a:r>
              <a:rPr sz="3600" b="1" spc="-90" dirty="0">
                <a:solidFill>
                  <a:srgbClr val="0075B1"/>
                </a:solidFill>
                <a:latin typeface="Carlito"/>
                <a:cs typeface="Carlito"/>
              </a:rPr>
              <a:t>Team</a:t>
            </a:r>
            <a:endParaRPr sz="3600">
              <a:latin typeface="Carlito"/>
              <a:cs typeface="Carlito"/>
            </a:endParaRPr>
          </a:p>
        </p:txBody>
      </p:sp>
      <p:sp>
        <p:nvSpPr>
          <p:cNvPr id="14" name="object 14"/>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8</a:t>
            </a:fld>
            <a:endParaRPr spc="-8" dirty="0"/>
          </a:p>
        </p:txBody>
      </p:sp>
      <p:sp>
        <p:nvSpPr>
          <p:cNvPr id="10" name="object 10"/>
          <p:cNvSpPr txBox="1"/>
          <p:nvPr/>
        </p:nvSpPr>
        <p:spPr>
          <a:xfrm>
            <a:off x="7828026" y="5114162"/>
            <a:ext cx="1739265" cy="1127232"/>
          </a:xfrm>
          <a:prstGeom prst="rect">
            <a:avLst/>
          </a:prstGeom>
        </p:spPr>
        <p:txBody>
          <a:bodyPr vert="horz" wrap="square" lIns="0" tIns="19050" rIns="0" bIns="0" rtlCol="0">
            <a:spAutoFit/>
          </a:bodyPr>
          <a:lstStyle/>
          <a:p>
            <a:pPr marL="19050" marR="7620" indent="179070">
              <a:spcBef>
                <a:spcPts val="150"/>
              </a:spcBef>
            </a:pPr>
            <a:r>
              <a:rPr sz="3600" b="1" spc="-8" dirty="0">
                <a:solidFill>
                  <a:srgbClr val="0075B1"/>
                </a:solidFill>
                <a:latin typeface="Carlito"/>
                <a:cs typeface="Carlito"/>
              </a:rPr>
              <a:t>Project  Mana</a:t>
            </a:r>
            <a:r>
              <a:rPr sz="3600" b="1" spc="-38" dirty="0">
                <a:solidFill>
                  <a:srgbClr val="0075B1"/>
                </a:solidFill>
                <a:latin typeface="Carlito"/>
                <a:cs typeface="Carlito"/>
              </a:rPr>
              <a:t>g</a:t>
            </a:r>
            <a:r>
              <a:rPr sz="3600" b="1" spc="-8" dirty="0">
                <a:solidFill>
                  <a:srgbClr val="0075B1"/>
                </a:solidFill>
                <a:latin typeface="Carlito"/>
                <a:cs typeface="Carlito"/>
              </a:rPr>
              <a:t>er</a:t>
            </a:r>
            <a:endParaRPr sz="3600">
              <a:latin typeface="Carlito"/>
              <a:cs typeface="Carlito"/>
            </a:endParaRPr>
          </a:p>
        </p:txBody>
      </p:sp>
      <p:sp>
        <p:nvSpPr>
          <p:cNvPr id="11" name="object 11"/>
          <p:cNvSpPr txBox="1"/>
          <p:nvPr/>
        </p:nvSpPr>
        <p:spPr>
          <a:xfrm>
            <a:off x="11998832" y="2664715"/>
            <a:ext cx="2577465" cy="1127232"/>
          </a:xfrm>
          <a:prstGeom prst="rect">
            <a:avLst/>
          </a:prstGeom>
        </p:spPr>
        <p:txBody>
          <a:bodyPr vert="horz" wrap="square" lIns="0" tIns="19050" rIns="0" bIns="0" rtlCol="0">
            <a:spAutoFit/>
          </a:bodyPr>
          <a:lstStyle/>
          <a:p>
            <a:pPr marL="19050" marR="7620" indent="663893">
              <a:spcBef>
                <a:spcPts val="150"/>
              </a:spcBef>
            </a:pPr>
            <a:r>
              <a:rPr sz="3600" b="1" dirty="0">
                <a:solidFill>
                  <a:srgbClr val="0075B1"/>
                </a:solidFill>
                <a:latin typeface="Carlito"/>
                <a:cs typeface="Carlito"/>
              </a:rPr>
              <a:t>Senior  </a:t>
            </a:r>
            <a:r>
              <a:rPr sz="3600" b="1" spc="-8" dirty="0">
                <a:solidFill>
                  <a:srgbClr val="0075B1"/>
                </a:solidFill>
                <a:latin typeface="Carlito"/>
                <a:cs typeface="Carlito"/>
              </a:rPr>
              <a:t>Mana</a:t>
            </a:r>
            <a:r>
              <a:rPr sz="3600" b="1" spc="-38" dirty="0">
                <a:solidFill>
                  <a:srgbClr val="0075B1"/>
                </a:solidFill>
                <a:latin typeface="Carlito"/>
                <a:cs typeface="Carlito"/>
              </a:rPr>
              <a:t>g</a:t>
            </a:r>
            <a:r>
              <a:rPr sz="3600" b="1" spc="-8" dirty="0">
                <a:solidFill>
                  <a:srgbClr val="0075B1"/>
                </a:solidFill>
                <a:latin typeface="Carlito"/>
                <a:cs typeface="Carlito"/>
              </a:rPr>
              <a:t>eme</a:t>
            </a:r>
            <a:r>
              <a:rPr sz="3600" b="1" spc="-45" dirty="0">
                <a:solidFill>
                  <a:srgbClr val="0075B1"/>
                </a:solidFill>
                <a:latin typeface="Carlito"/>
                <a:cs typeface="Carlito"/>
              </a:rPr>
              <a:t>n</a:t>
            </a:r>
            <a:r>
              <a:rPr sz="3600" b="1" dirty="0">
                <a:solidFill>
                  <a:srgbClr val="0075B1"/>
                </a:solidFill>
                <a:latin typeface="Carlito"/>
                <a:cs typeface="Carlito"/>
              </a:rPr>
              <a:t>t</a:t>
            </a:r>
            <a:endParaRPr sz="3600">
              <a:latin typeface="Carlito"/>
              <a:cs typeface="Carlito"/>
            </a:endParaRPr>
          </a:p>
        </p:txBody>
      </p:sp>
      <p:sp>
        <p:nvSpPr>
          <p:cNvPr id="12" name="object 12"/>
          <p:cNvSpPr txBox="1"/>
          <p:nvPr/>
        </p:nvSpPr>
        <p:spPr>
          <a:xfrm>
            <a:off x="3497960" y="4033267"/>
            <a:ext cx="4225290" cy="891270"/>
          </a:xfrm>
          <a:prstGeom prst="rect">
            <a:avLst/>
          </a:prstGeom>
        </p:spPr>
        <p:txBody>
          <a:bodyPr vert="horz" wrap="square" lIns="0" tIns="19050" rIns="0" bIns="0" rtlCol="0">
            <a:spAutoFit/>
          </a:bodyPr>
          <a:lstStyle/>
          <a:p>
            <a:pPr algn="ctr">
              <a:lnSpc>
                <a:spcPts val="3420"/>
              </a:lnSpc>
              <a:spcBef>
                <a:spcPts val="150"/>
              </a:spcBef>
            </a:pPr>
            <a:r>
              <a:rPr sz="3000" dirty="0">
                <a:solidFill>
                  <a:srgbClr val="0075B1"/>
                </a:solidFill>
                <a:latin typeface="Carlito"/>
                <a:cs typeface="Carlito"/>
              </a:rPr>
              <a:t>PM </a:t>
            </a:r>
            <a:r>
              <a:rPr sz="3000" spc="-15" dirty="0">
                <a:solidFill>
                  <a:srgbClr val="0075B1"/>
                </a:solidFill>
                <a:latin typeface="Carlito"/>
                <a:cs typeface="Carlito"/>
              </a:rPr>
              <a:t>obtains </a:t>
            </a:r>
            <a:r>
              <a:rPr sz="3000" spc="-30" dirty="0">
                <a:solidFill>
                  <a:srgbClr val="0075B1"/>
                </a:solidFill>
                <a:latin typeface="Carlito"/>
                <a:cs typeface="Carlito"/>
              </a:rPr>
              <a:t>raw </a:t>
            </a:r>
            <a:r>
              <a:rPr sz="3000" spc="-23" dirty="0">
                <a:solidFill>
                  <a:srgbClr val="0075B1"/>
                </a:solidFill>
                <a:latin typeface="Carlito"/>
                <a:cs typeface="Carlito"/>
              </a:rPr>
              <a:t>data </a:t>
            </a:r>
            <a:r>
              <a:rPr sz="3000" dirty="0">
                <a:solidFill>
                  <a:srgbClr val="0075B1"/>
                </a:solidFill>
                <a:latin typeface="Carlito"/>
                <a:cs typeface="Carlito"/>
              </a:rPr>
              <a:t>about</a:t>
            </a:r>
            <a:endParaRPr sz="3000">
              <a:latin typeface="Carlito"/>
              <a:cs typeface="Carlito"/>
            </a:endParaRPr>
          </a:p>
          <a:p>
            <a:pPr marL="1905" algn="ctr">
              <a:lnSpc>
                <a:spcPts val="3420"/>
              </a:lnSpc>
            </a:pPr>
            <a:r>
              <a:rPr sz="3000" b="1" spc="-8" dirty="0">
                <a:solidFill>
                  <a:srgbClr val="0075B1"/>
                </a:solidFill>
                <a:latin typeface="Carlito"/>
                <a:cs typeface="Carlito"/>
              </a:rPr>
              <a:t>Actual</a:t>
            </a:r>
            <a:r>
              <a:rPr sz="3000" b="1" spc="-30" dirty="0">
                <a:solidFill>
                  <a:srgbClr val="0075B1"/>
                </a:solidFill>
                <a:latin typeface="Carlito"/>
                <a:cs typeface="Carlito"/>
              </a:rPr>
              <a:t> </a:t>
            </a:r>
            <a:r>
              <a:rPr sz="3000" b="1" spc="-15" dirty="0">
                <a:solidFill>
                  <a:srgbClr val="0075B1"/>
                </a:solidFill>
                <a:latin typeface="Carlito"/>
                <a:cs typeface="Carlito"/>
              </a:rPr>
              <a:t>Performance</a:t>
            </a:r>
            <a:endParaRPr sz="3000">
              <a:latin typeface="Carlito"/>
              <a:cs typeface="Carlito"/>
            </a:endParaRPr>
          </a:p>
        </p:txBody>
      </p:sp>
      <p:sp>
        <p:nvSpPr>
          <p:cNvPr id="13" name="object 13"/>
          <p:cNvSpPr txBox="1"/>
          <p:nvPr/>
        </p:nvSpPr>
        <p:spPr>
          <a:xfrm>
            <a:off x="10888217" y="5285233"/>
            <a:ext cx="3966210" cy="1712648"/>
          </a:xfrm>
          <a:prstGeom prst="rect">
            <a:avLst/>
          </a:prstGeom>
        </p:spPr>
        <p:txBody>
          <a:bodyPr vert="horz" wrap="square" lIns="0" tIns="70485" rIns="0" bIns="0" rtlCol="0">
            <a:spAutoFit/>
          </a:bodyPr>
          <a:lstStyle/>
          <a:p>
            <a:pPr marL="19050" marR="7620" indent="-3810" algn="ctr">
              <a:lnSpc>
                <a:spcPts val="3240"/>
              </a:lnSpc>
              <a:spcBef>
                <a:spcPts val="555"/>
              </a:spcBef>
            </a:pPr>
            <a:r>
              <a:rPr sz="3000" spc="-8" dirty="0">
                <a:solidFill>
                  <a:srgbClr val="0075B1"/>
                </a:solidFill>
                <a:latin typeface="Carlito"/>
                <a:cs typeface="Carlito"/>
              </a:rPr>
              <a:t>PM </a:t>
            </a:r>
            <a:r>
              <a:rPr sz="3000" spc="-23" dirty="0">
                <a:solidFill>
                  <a:srgbClr val="0075B1"/>
                </a:solidFill>
                <a:latin typeface="Carlito"/>
                <a:cs typeface="Carlito"/>
              </a:rPr>
              <a:t>analyzes </a:t>
            </a:r>
            <a:r>
              <a:rPr sz="3000" spc="-8" dirty="0">
                <a:solidFill>
                  <a:srgbClr val="0075B1"/>
                </a:solidFill>
                <a:latin typeface="Carlito"/>
                <a:cs typeface="Carlito"/>
              </a:rPr>
              <a:t>the  </a:t>
            </a:r>
            <a:r>
              <a:rPr sz="3000" spc="-15" dirty="0">
                <a:solidFill>
                  <a:srgbClr val="0075B1"/>
                </a:solidFill>
                <a:latin typeface="Carlito"/>
                <a:cs typeface="Carlito"/>
              </a:rPr>
              <a:t>performance </a:t>
            </a:r>
            <a:r>
              <a:rPr sz="3000" spc="-23" dirty="0">
                <a:solidFill>
                  <a:srgbClr val="0075B1"/>
                </a:solidFill>
                <a:latin typeface="Carlito"/>
                <a:cs typeface="Carlito"/>
              </a:rPr>
              <a:t>data </a:t>
            </a:r>
            <a:r>
              <a:rPr sz="3000" spc="-8" dirty="0">
                <a:solidFill>
                  <a:srgbClr val="0075B1"/>
                </a:solidFill>
                <a:latin typeface="Carlito"/>
                <a:cs typeface="Carlito"/>
              </a:rPr>
              <a:t>and  turns it </a:t>
            </a:r>
            <a:r>
              <a:rPr sz="3000" spc="-23" dirty="0">
                <a:solidFill>
                  <a:srgbClr val="0075B1"/>
                </a:solidFill>
                <a:latin typeface="Carlito"/>
                <a:cs typeface="Carlito"/>
              </a:rPr>
              <a:t>into </a:t>
            </a:r>
            <a:r>
              <a:rPr sz="3000" b="1" spc="-15" dirty="0">
                <a:solidFill>
                  <a:srgbClr val="0075B1"/>
                </a:solidFill>
                <a:latin typeface="Carlito"/>
                <a:cs typeface="Carlito"/>
              </a:rPr>
              <a:t>Performance  </a:t>
            </a:r>
            <a:r>
              <a:rPr sz="3000" b="1" spc="-23" dirty="0">
                <a:solidFill>
                  <a:srgbClr val="0075B1"/>
                </a:solidFill>
                <a:latin typeface="Carlito"/>
                <a:cs typeface="Carlito"/>
              </a:rPr>
              <a:t>Report</a:t>
            </a:r>
            <a:endParaRPr sz="3000">
              <a:latin typeface="Carlito"/>
              <a:cs typeface="Carl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175" y="0"/>
            <a:ext cx="9869042" cy="1004121"/>
          </a:xfrm>
          <a:prstGeom prst="rect">
            <a:avLst/>
          </a:prstGeom>
        </p:spPr>
        <p:txBody>
          <a:bodyPr vert="horz" wrap="square" lIns="0" tIns="19050" rIns="0" bIns="0" rtlCol="0">
            <a:spAutoFit/>
          </a:bodyPr>
          <a:lstStyle/>
          <a:p>
            <a:pPr marL="19050">
              <a:spcBef>
                <a:spcPts val="150"/>
              </a:spcBef>
            </a:pPr>
            <a:r>
              <a:rPr spc="-278" dirty="0"/>
              <a:t>Project </a:t>
            </a:r>
            <a:r>
              <a:rPr spc="-398" dirty="0"/>
              <a:t>Status </a:t>
            </a:r>
            <a:r>
              <a:rPr spc="-217" dirty="0"/>
              <a:t>Indicator</a:t>
            </a:r>
            <a:r>
              <a:rPr spc="-585" dirty="0"/>
              <a:t> </a:t>
            </a:r>
            <a:r>
              <a:rPr spc="-651" dirty="0"/>
              <a:t>(RAG)</a:t>
            </a:r>
          </a:p>
        </p:txBody>
      </p:sp>
      <p:grpSp>
        <p:nvGrpSpPr>
          <p:cNvPr id="3" name="object 3"/>
          <p:cNvGrpSpPr/>
          <p:nvPr/>
        </p:nvGrpSpPr>
        <p:grpSpPr>
          <a:xfrm>
            <a:off x="7631853" y="2710052"/>
            <a:ext cx="1884045" cy="2167890"/>
            <a:chOff x="5087902" y="1806701"/>
            <a:chExt cx="1256030" cy="1445260"/>
          </a:xfrm>
        </p:grpSpPr>
        <p:sp>
          <p:nvSpPr>
            <p:cNvPr id="4" name="object 4"/>
            <p:cNvSpPr/>
            <p:nvPr/>
          </p:nvSpPr>
          <p:spPr>
            <a:xfrm>
              <a:off x="5087902" y="1806701"/>
              <a:ext cx="1255719" cy="1444752"/>
            </a:xfrm>
            <a:prstGeom prst="rect">
              <a:avLst/>
            </a:prstGeom>
            <a:blipFill>
              <a:blip r:embed="rId2" cstate="print"/>
              <a:stretch>
                <a:fillRect/>
              </a:stretch>
            </a:blipFill>
          </p:spPr>
          <p:txBody>
            <a:bodyPr wrap="square" lIns="0" tIns="0" rIns="0" bIns="0" rtlCol="0"/>
            <a:lstStyle/>
            <a:p>
              <a:endParaRPr sz="2700"/>
            </a:p>
          </p:txBody>
        </p:sp>
        <p:sp>
          <p:nvSpPr>
            <p:cNvPr id="5" name="object 5"/>
            <p:cNvSpPr/>
            <p:nvPr/>
          </p:nvSpPr>
          <p:spPr>
            <a:xfrm>
              <a:off x="5572887" y="2363342"/>
              <a:ext cx="285750" cy="314325"/>
            </a:xfrm>
            <a:custGeom>
              <a:avLst/>
              <a:gdLst/>
              <a:ahLst/>
              <a:cxnLst/>
              <a:rect l="l" t="t" r="r" b="b"/>
              <a:pathLst>
                <a:path w="285750" h="314325">
                  <a:moveTo>
                    <a:pt x="142875" y="0"/>
                  </a:moveTo>
                  <a:lnTo>
                    <a:pt x="97731" y="7997"/>
                  </a:lnTo>
                  <a:lnTo>
                    <a:pt x="58512" y="30272"/>
                  </a:lnTo>
                  <a:lnTo>
                    <a:pt x="27578" y="64245"/>
                  </a:lnTo>
                  <a:lnTo>
                    <a:pt x="7287" y="107338"/>
                  </a:lnTo>
                  <a:lnTo>
                    <a:pt x="0" y="156972"/>
                  </a:lnTo>
                  <a:lnTo>
                    <a:pt x="7287" y="206605"/>
                  </a:lnTo>
                  <a:lnTo>
                    <a:pt x="27578" y="249698"/>
                  </a:lnTo>
                  <a:lnTo>
                    <a:pt x="58512" y="283671"/>
                  </a:lnTo>
                  <a:lnTo>
                    <a:pt x="97731" y="305946"/>
                  </a:lnTo>
                  <a:lnTo>
                    <a:pt x="142875" y="313944"/>
                  </a:lnTo>
                  <a:lnTo>
                    <a:pt x="188018" y="305946"/>
                  </a:lnTo>
                  <a:lnTo>
                    <a:pt x="227237" y="283671"/>
                  </a:lnTo>
                  <a:lnTo>
                    <a:pt x="258171" y="249698"/>
                  </a:lnTo>
                  <a:lnTo>
                    <a:pt x="278462" y="206605"/>
                  </a:lnTo>
                  <a:lnTo>
                    <a:pt x="285750" y="156972"/>
                  </a:lnTo>
                  <a:lnTo>
                    <a:pt x="278462" y="107338"/>
                  </a:lnTo>
                  <a:lnTo>
                    <a:pt x="258171" y="64245"/>
                  </a:lnTo>
                  <a:lnTo>
                    <a:pt x="227237" y="30272"/>
                  </a:lnTo>
                  <a:lnTo>
                    <a:pt x="188018" y="7997"/>
                  </a:lnTo>
                  <a:lnTo>
                    <a:pt x="142875" y="0"/>
                  </a:lnTo>
                  <a:close/>
                </a:path>
              </a:pathLst>
            </a:custGeom>
            <a:solidFill>
              <a:srgbClr val="FFC000"/>
            </a:solidFill>
          </p:spPr>
          <p:txBody>
            <a:bodyPr wrap="square" lIns="0" tIns="0" rIns="0" bIns="0" rtlCol="0"/>
            <a:lstStyle/>
            <a:p>
              <a:endParaRPr sz="2700"/>
            </a:p>
          </p:txBody>
        </p:sp>
        <p:sp>
          <p:nvSpPr>
            <p:cNvPr id="6" name="object 6"/>
            <p:cNvSpPr/>
            <p:nvPr/>
          </p:nvSpPr>
          <p:spPr>
            <a:xfrm>
              <a:off x="5572887" y="2363342"/>
              <a:ext cx="285750" cy="314325"/>
            </a:xfrm>
            <a:custGeom>
              <a:avLst/>
              <a:gdLst/>
              <a:ahLst/>
              <a:cxnLst/>
              <a:rect l="l" t="t" r="r" b="b"/>
              <a:pathLst>
                <a:path w="285750" h="314325">
                  <a:moveTo>
                    <a:pt x="0" y="156972"/>
                  </a:moveTo>
                  <a:lnTo>
                    <a:pt x="7287" y="107338"/>
                  </a:lnTo>
                  <a:lnTo>
                    <a:pt x="27578" y="64245"/>
                  </a:lnTo>
                  <a:lnTo>
                    <a:pt x="58512" y="30272"/>
                  </a:lnTo>
                  <a:lnTo>
                    <a:pt x="97731" y="7997"/>
                  </a:lnTo>
                  <a:lnTo>
                    <a:pt x="142875" y="0"/>
                  </a:lnTo>
                  <a:lnTo>
                    <a:pt x="188018" y="7997"/>
                  </a:lnTo>
                  <a:lnTo>
                    <a:pt x="227237" y="30272"/>
                  </a:lnTo>
                  <a:lnTo>
                    <a:pt x="258171" y="64245"/>
                  </a:lnTo>
                  <a:lnTo>
                    <a:pt x="278462" y="107338"/>
                  </a:lnTo>
                  <a:lnTo>
                    <a:pt x="285750" y="156972"/>
                  </a:lnTo>
                  <a:lnTo>
                    <a:pt x="278462" y="206605"/>
                  </a:lnTo>
                  <a:lnTo>
                    <a:pt x="258171" y="249698"/>
                  </a:lnTo>
                  <a:lnTo>
                    <a:pt x="227237" y="283671"/>
                  </a:lnTo>
                  <a:lnTo>
                    <a:pt x="188018" y="305946"/>
                  </a:lnTo>
                  <a:lnTo>
                    <a:pt x="142875" y="313944"/>
                  </a:lnTo>
                  <a:lnTo>
                    <a:pt x="97731" y="305946"/>
                  </a:lnTo>
                  <a:lnTo>
                    <a:pt x="58512" y="283671"/>
                  </a:lnTo>
                  <a:lnTo>
                    <a:pt x="27578" y="249698"/>
                  </a:lnTo>
                  <a:lnTo>
                    <a:pt x="7287" y="206605"/>
                  </a:lnTo>
                  <a:lnTo>
                    <a:pt x="0" y="156972"/>
                  </a:lnTo>
                  <a:close/>
                </a:path>
              </a:pathLst>
            </a:custGeom>
            <a:ln w="12700">
              <a:solidFill>
                <a:srgbClr val="34487C"/>
              </a:solidFill>
            </a:ln>
          </p:spPr>
          <p:txBody>
            <a:bodyPr wrap="square" lIns="0" tIns="0" rIns="0" bIns="0" rtlCol="0"/>
            <a:lstStyle/>
            <a:p>
              <a:endParaRPr sz="2700"/>
            </a:p>
          </p:txBody>
        </p:sp>
      </p:grpSp>
      <p:grpSp>
        <p:nvGrpSpPr>
          <p:cNvPr id="7" name="object 7"/>
          <p:cNvGrpSpPr/>
          <p:nvPr/>
        </p:nvGrpSpPr>
        <p:grpSpPr>
          <a:xfrm>
            <a:off x="12981093" y="2736341"/>
            <a:ext cx="1884045" cy="2167890"/>
            <a:chOff x="8654062" y="1824227"/>
            <a:chExt cx="1256030" cy="1445260"/>
          </a:xfrm>
        </p:grpSpPr>
        <p:sp>
          <p:nvSpPr>
            <p:cNvPr id="8" name="object 8"/>
            <p:cNvSpPr/>
            <p:nvPr/>
          </p:nvSpPr>
          <p:spPr>
            <a:xfrm>
              <a:off x="8654062" y="1824227"/>
              <a:ext cx="1255719" cy="1444752"/>
            </a:xfrm>
            <a:prstGeom prst="rect">
              <a:avLst/>
            </a:prstGeom>
            <a:blipFill>
              <a:blip r:embed="rId2" cstate="print"/>
              <a:stretch>
                <a:fillRect/>
              </a:stretch>
            </a:blipFill>
          </p:spPr>
          <p:txBody>
            <a:bodyPr wrap="square" lIns="0" tIns="0" rIns="0" bIns="0" rtlCol="0"/>
            <a:lstStyle/>
            <a:p>
              <a:endParaRPr sz="2700"/>
            </a:p>
          </p:txBody>
        </p:sp>
        <p:sp>
          <p:nvSpPr>
            <p:cNvPr id="9" name="object 9"/>
            <p:cNvSpPr/>
            <p:nvPr/>
          </p:nvSpPr>
          <p:spPr>
            <a:xfrm>
              <a:off x="9139808" y="1945004"/>
              <a:ext cx="285750" cy="314960"/>
            </a:xfrm>
            <a:custGeom>
              <a:avLst/>
              <a:gdLst/>
              <a:ahLst/>
              <a:cxnLst/>
              <a:rect l="l" t="t" r="r" b="b"/>
              <a:pathLst>
                <a:path w="285750" h="314960">
                  <a:moveTo>
                    <a:pt x="142875" y="0"/>
                  </a:moveTo>
                  <a:lnTo>
                    <a:pt x="97731" y="8025"/>
                  </a:lnTo>
                  <a:lnTo>
                    <a:pt x="58512" y="30370"/>
                  </a:lnTo>
                  <a:lnTo>
                    <a:pt x="27578" y="64437"/>
                  </a:lnTo>
                  <a:lnTo>
                    <a:pt x="7287" y="107630"/>
                  </a:lnTo>
                  <a:lnTo>
                    <a:pt x="0" y="157353"/>
                  </a:lnTo>
                  <a:lnTo>
                    <a:pt x="7287" y="207075"/>
                  </a:lnTo>
                  <a:lnTo>
                    <a:pt x="27578" y="250268"/>
                  </a:lnTo>
                  <a:lnTo>
                    <a:pt x="58512" y="284335"/>
                  </a:lnTo>
                  <a:lnTo>
                    <a:pt x="97731" y="306680"/>
                  </a:lnTo>
                  <a:lnTo>
                    <a:pt x="142875" y="314706"/>
                  </a:lnTo>
                  <a:lnTo>
                    <a:pt x="188018" y="306680"/>
                  </a:lnTo>
                  <a:lnTo>
                    <a:pt x="227237" y="284335"/>
                  </a:lnTo>
                  <a:lnTo>
                    <a:pt x="258171" y="250268"/>
                  </a:lnTo>
                  <a:lnTo>
                    <a:pt x="278462" y="207075"/>
                  </a:lnTo>
                  <a:lnTo>
                    <a:pt x="285750" y="157353"/>
                  </a:lnTo>
                  <a:lnTo>
                    <a:pt x="278462" y="107630"/>
                  </a:lnTo>
                  <a:lnTo>
                    <a:pt x="258171" y="64437"/>
                  </a:lnTo>
                  <a:lnTo>
                    <a:pt x="227237" y="30370"/>
                  </a:lnTo>
                  <a:lnTo>
                    <a:pt x="188018" y="8025"/>
                  </a:lnTo>
                  <a:lnTo>
                    <a:pt x="142875" y="0"/>
                  </a:lnTo>
                  <a:close/>
                </a:path>
              </a:pathLst>
            </a:custGeom>
            <a:solidFill>
              <a:srgbClr val="C00000"/>
            </a:solidFill>
          </p:spPr>
          <p:txBody>
            <a:bodyPr wrap="square" lIns="0" tIns="0" rIns="0" bIns="0" rtlCol="0"/>
            <a:lstStyle/>
            <a:p>
              <a:endParaRPr sz="2700"/>
            </a:p>
          </p:txBody>
        </p:sp>
        <p:sp>
          <p:nvSpPr>
            <p:cNvPr id="10" name="object 10"/>
            <p:cNvSpPr/>
            <p:nvPr/>
          </p:nvSpPr>
          <p:spPr>
            <a:xfrm>
              <a:off x="9139808" y="1945004"/>
              <a:ext cx="285750" cy="314960"/>
            </a:xfrm>
            <a:custGeom>
              <a:avLst/>
              <a:gdLst/>
              <a:ahLst/>
              <a:cxnLst/>
              <a:rect l="l" t="t" r="r" b="b"/>
              <a:pathLst>
                <a:path w="285750" h="314960">
                  <a:moveTo>
                    <a:pt x="0" y="157353"/>
                  </a:moveTo>
                  <a:lnTo>
                    <a:pt x="7287" y="107630"/>
                  </a:lnTo>
                  <a:lnTo>
                    <a:pt x="27578" y="64437"/>
                  </a:lnTo>
                  <a:lnTo>
                    <a:pt x="58512" y="30370"/>
                  </a:lnTo>
                  <a:lnTo>
                    <a:pt x="97731" y="8025"/>
                  </a:lnTo>
                  <a:lnTo>
                    <a:pt x="142875" y="0"/>
                  </a:lnTo>
                  <a:lnTo>
                    <a:pt x="188018" y="8025"/>
                  </a:lnTo>
                  <a:lnTo>
                    <a:pt x="227237" y="30370"/>
                  </a:lnTo>
                  <a:lnTo>
                    <a:pt x="258171" y="64437"/>
                  </a:lnTo>
                  <a:lnTo>
                    <a:pt x="278462" y="107630"/>
                  </a:lnTo>
                  <a:lnTo>
                    <a:pt x="285750" y="157353"/>
                  </a:lnTo>
                  <a:lnTo>
                    <a:pt x="278462" y="207075"/>
                  </a:lnTo>
                  <a:lnTo>
                    <a:pt x="258171" y="250268"/>
                  </a:lnTo>
                  <a:lnTo>
                    <a:pt x="227237" y="284335"/>
                  </a:lnTo>
                  <a:lnTo>
                    <a:pt x="188018" y="306680"/>
                  </a:lnTo>
                  <a:lnTo>
                    <a:pt x="142875" y="314706"/>
                  </a:lnTo>
                  <a:lnTo>
                    <a:pt x="97731" y="306680"/>
                  </a:lnTo>
                  <a:lnTo>
                    <a:pt x="58512" y="284335"/>
                  </a:lnTo>
                  <a:lnTo>
                    <a:pt x="27578" y="250268"/>
                  </a:lnTo>
                  <a:lnTo>
                    <a:pt x="7287" y="207075"/>
                  </a:lnTo>
                  <a:lnTo>
                    <a:pt x="0" y="157353"/>
                  </a:lnTo>
                  <a:close/>
                </a:path>
              </a:pathLst>
            </a:custGeom>
            <a:ln w="12700">
              <a:solidFill>
                <a:srgbClr val="34487C"/>
              </a:solidFill>
            </a:ln>
          </p:spPr>
          <p:txBody>
            <a:bodyPr wrap="square" lIns="0" tIns="0" rIns="0" bIns="0" rtlCol="0"/>
            <a:lstStyle/>
            <a:p>
              <a:endParaRPr sz="2700"/>
            </a:p>
          </p:txBody>
        </p:sp>
      </p:grpSp>
      <p:sp>
        <p:nvSpPr>
          <p:cNvPr id="11" name="object 11"/>
          <p:cNvSpPr txBox="1"/>
          <p:nvPr/>
        </p:nvSpPr>
        <p:spPr>
          <a:xfrm>
            <a:off x="6856857" y="5811775"/>
            <a:ext cx="4023360" cy="1265731"/>
          </a:xfrm>
          <a:prstGeom prst="rect">
            <a:avLst/>
          </a:prstGeom>
        </p:spPr>
        <p:txBody>
          <a:bodyPr vert="horz" wrap="square" lIns="0" tIns="19050" rIns="0" bIns="0" rtlCol="0">
            <a:spAutoFit/>
          </a:bodyPr>
          <a:lstStyle/>
          <a:p>
            <a:pPr marL="447675" marR="7620" indent="-428625">
              <a:spcBef>
                <a:spcPts val="150"/>
              </a:spcBef>
              <a:buFont typeface="Wingdings"/>
              <a:buChar char=""/>
              <a:tabLst>
                <a:tab pos="447675" algn="l"/>
              </a:tabLst>
            </a:pPr>
            <a:r>
              <a:rPr sz="2700" dirty="0">
                <a:solidFill>
                  <a:srgbClr val="0075B1"/>
                </a:solidFill>
                <a:latin typeface="Carlito"/>
                <a:cs typeface="Carlito"/>
              </a:rPr>
              <a:t>Issues </a:t>
            </a:r>
            <a:r>
              <a:rPr sz="2700" spc="-8" dirty="0">
                <a:solidFill>
                  <a:srgbClr val="0075B1"/>
                </a:solidFill>
                <a:latin typeface="Carlito"/>
                <a:cs typeface="Carlito"/>
              </a:rPr>
              <a:t>that put </a:t>
            </a:r>
            <a:r>
              <a:rPr sz="2700" dirty="0">
                <a:solidFill>
                  <a:srgbClr val="0075B1"/>
                </a:solidFill>
                <a:latin typeface="Carlito"/>
                <a:cs typeface="Carlito"/>
              </a:rPr>
              <a:t>the  </a:t>
            </a:r>
            <a:r>
              <a:rPr sz="2700" spc="-15" dirty="0">
                <a:solidFill>
                  <a:srgbClr val="0075B1"/>
                </a:solidFill>
                <a:latin typeface="Carlito"/>
                <a:cs typeface="Carlito"/>
              </a:rPr>
              <a:t>completion </a:t>
            </a:r>
            <a:r>
              <a:rPr sz="2700" spc="-8" dirty="0">
                <a:solidFill>
                  <a:srgbClr val="0075B1"/>
                </a:solidFill>
                <a:latin typeface="Carlito"/>
                <a:cs typeface="Carlito"/>
              </a:rPr>
              <a:t>of </a:t>
            </a:r>
            <a:r>
              <a:rPr sz="2700" dirty="0">
                <a:solidFill>
                  <a:srgbClr val="0075B1"/>
                </a:solidFill>
                <a:latin typeface="Carlito"/>
                <a:cs typeface="Carlito"/>
              </a:rPr>
              <a:t>the </a:t>
            </a:r>
            <a:r>
              <a:rPr sz="2700" spc="-15" dirty="0">
                <a:solidFill>
                  <a:srgbClr val="0075B1"/>
                </a:solidFill>
                <a:latin typeface="Carlito"/>
                <a:cs typeface="Carlito"/>
              </a:rPr>
              <a:t>project  At-Risk</a:t>
            </a:r>
            <a:endParaRPr sz="2700">
              <a:latin typeface="Carlito"/>
              <a:cs typeface="Carlito"/>
            </a:endParaRPr>
          </a:p>
        </p:txBody>
      </p:sp>
      <p:sp>
        <p:nvSpPr>
          <p:cNvPr id="12" name="object 12"/>
          <p:cNvSpPr txBox="1"/>
          <p:nvPr/>
        </p:nvSpPr>
        <p:spPr>
          <a:xfrm>
            <a:off x="12553951" y="4854142"/>
            <a:ext cx="4100513" cy="3887603"/>
          </a:xfrm>
          <a:prstGeom prst="rect">
            <a:avLst/>
          </a:prstGeom>
        </p:spPr>
        <p:txBody>
          <a:bodyPr vert="horz" wrap="square" lIns="0" tIns="238125" rIns="0" bIns="0" rtlCol="0">
            <a:spAutoFit/>
          </a:bodyPr>
          <a:lstStyle/>
          <a:p>
            <a:pPr marL="561975">
              <a:spcBef>
                <a:spcPts val="1875"/>
              </a:spcBef>
            </a:pPr>
            <a:r>
              <a:rPr sz="2700" b="1" spc="-15" dirty="0">
                <a:solidFill>
                  <a:srgbClr val="0075B1"/>
                </a:solidFill>
                <a:latin typeface="Carlito"/>
                <a:cs typeface="Carlito"/>
              </a:rPr>
              <a:t>Red </a:t>
            </a:r>
            <a:r>
              <a:rPr sz="2700" b="1" dirty="0">
                <a:solidFill>
                  <a:srgbClr val="0075B1"/>
                </a:solidFill>
                <a:latin typeface="Carlito"/>
                <a:cs typeface="Carlito"/>
              </a:rPr>
              <a:t>= </a:t>
            </a:r>
            <a:r>
              <a:rPr sz="2700" b="1" spc="-8" dirty="0">
                <a:solidFill>
                  <a:srgbClr val="0075B1"/>
                </a:solidFill>
                <a:latin typeface="Carlito"/>
                <a:cs typeface="Carlito"/>
              </a:rPr>
              <a:t>Off </a:t>
            </a:r>
            <a:r>
              <a:rPr sz="2700" b="1" spc="-45" dirty="0">
                <a:solidFill>
                  <a:srgbClr val="0075B1"/>
                </a:solidFill>
                <a:latin typeface="Carlito"/>
                <a:cs typeface="Carlito"/>
              </a:rPr>
              <a:t>Track</a:t>
            </a:r>
            <a:endParaRPr sz="2700">
              <a:latin typeface="Carlito"/>
              <a:cs typeface="Carlito"/>
            </a:endParaRPr>
          </a:p>
          <a:p>
            <a:pPr>
              <a:spcBef>
                <a:spcPts val="8"/>
              </a:spcBef>
            </a:pPr>
            <a:endParaRPr sz="2100">
              <a:latin typeface="Carlito"/>
              <a:cs typeface="Carlito"/>
            </a:endParaRPr>
          </a:p>
          <a:p>
            <a:pPr marL="447675" marR="7620" indent="-428625">
              <a:buSzPct val="119444"/>
              <a:buFont typeface="Wingdings"/>
              <a:buChar char=""/>
              <a:tabLst>
                <a:tab pos="447675" algn="l"/>
              </a:tabLst>
            </a:pPr>
            <a:r>
              <a:rPr sz="2700" spc="-15" dirty="0">
                <a:solidFill>
                  <a:srgbClr val="0075B1"/>
                </a:solidFill>
                <a:latin typeface="Carlito"/>
                <a:cs typeface="Carlito"/>
              </a:rPr>
              <a:t>Project </a:t>
            </a:r>
            <a:r>
              <a:rPr sz="2700" dirty="0">
                <a:solidFill>
                  <a:srgbClr val="0075B1"/>
                </a:solidFill>
                <a:latin typeface="Carlito"/>
                <a:cs typeface="Carlito"/>
              </a:rPr>
              <a:t>is </a:t>
            </a:r>
            <a:r>
              <a:rPr sz="2700" spc="-8" dirty="0">
                <a:solidFill>
                  <a:srgbClr val="0075B1"/>
                </a:solidFill>
                <a:latin typeface="Carlito"/>
                <a:cs typeface="Carlito"/>
              </a:rPr>
              <a:t>seriously </a:t>
            </a:r>
            <a:r>
              <a:rPr sz="2700" spc="-15" dirty="0">
                <a:solidFill>
                  <a:srgbClr val="0075B1"/>
                </a:solidFill>
                <a:latin typeface="Carlito"/>
                <a:cs typeface="Carlito"/>
              </a:rPr>
              <a:t>getting  delayed, project scope </a:t>
            </a:r>
            <a:r>
              <a:rPr sz="2700" dirty="0">
                <a:solidFill>
                  <a:srgbClr val="0075B1"/>
                </a:solidFill>
                <a:latin typeface="Carlito"/>
                <a:cs typeface="Carlito"/>
              </a:rPr>
              <a:t>is  </a:t>
            </a:r>
            <a:r>
              <a:rPr sz="2700" spc="-8" dirty="0">
                <a:solidFill>
                  <a:srgbClr val="0075B1"/>
                </a:solidFill>
                <a:latin typeface="Carlito"/>
                <a:cs typeface="Carlito"/>
              </a:rPr>
              <a:t>not being met </a:t>
            </a:r>
            <a:r>
              <a:rPr sz="2700" spc="-15" dirty="0">
                <a:solidFill>
                  <a:srgbClr val="0075B1"/>
                </a:solidFill>
                <a:latin typeface="Carlito"/>
                <a:cs typeface="Carlito"/>
              </a:rPr>
              <a:t>and/or  resources are becoming  </a:t>
            </a:r>
            <a:r>
              <a:rPr sz="2700" spc="-23" dirty="0">
                <a:solidFill>
                  <a:srgbClr val="0075B1"/>
                </a:solidFill>
                <a:latin typeface="Carlito"/>
                <a:cs typeface="Carlito"/>
              </a:rPr>
              <a:t>exhausted</a:t>
            </a:r>
            <a:endParaRPr sz="2700">
              <a:latin typeface="Carlito"/>
              <a:cs typeface="Carlito"/>
            </a:endParaRPr>
          </a:p>
          <a:p>
            <a:pPr marL="447675" indent="-428625">
              <a:buSzPct val="119444"/>
              <a:buFont typeface="Wingdings"/>
              <a:buChar char=""/>
              <a:tabLst>
                <a:tab pos="447675" algn="l"/>
              </a:tabLst>
            </a:pPr>
            <a:r>
              <a:rPr sz="2700" spc="-15" dirty="0">
                <a:solidFill>
                  <a:srgbClr val="0075B1"/>
                </a:solidFill>
                <a:latin typeface="Carlito"/>
                <a:cs typeface="Carlito"/>
              </a:rPr>
              <a:t>Sponsor’s </a:t>
            </a:r>
            <a:r>
              <a:rPr sz="2700" spc="-23" dirty="0">
                <a:solidFill>
                  <a:srgbClr val="0075B1"/>
                </a:solidFill>
                <a:latin typeface="Carlito"/>
                <a:cs typeface="Carlito"/>
              </a:rPr>
              <a:t>attention</a:t>
            </a:r>
            <a:r>
              <a:rPr sz="2700" spc="8" dirty="0">
                <a:solidFill>
                  <a:srgbClr val="0075B1"/>
                </a:solidFill>
                <a:latin typeface="Carlito"/>
                <a:cs typeface="Carlito"/>
              </a:rPr>
              <a:t> </a:t>
            </a:r>
            <a:r>
              <a:rPr sz="2700" dirty="0">
                <a:solidFill>
                  <a:srgbClr val="0075B1"/>
                </a:solidFill>
                <a:latin typeface="Carlito"/>
                <a:cs typeface="Carlito"/>
              </a:rPr>
              <a:t>and</a:t>
            </a:r>
            <a:endParaRPr sz="2700">
              <a:latin typeface="Carlito"/>
              <a:cs typeface="Carlito"/>
            </a:endParaRPr>
          </a:p>
          <a:p>
            <a:pPr marL="447675"/>
            <a:r>
              <a:rPr sz="2700" spc="-8" dirty="0">
                <a:solidFill>
                  <a:srgbClr val="0075B1"/>
                </a:solidFill>
                <a:latin typeface="Carlito"/>
                <a:cs typeface="Carlito"/>
              </a:rPr>
              <a:t>support </a:t>
            </a:r>
            <a:r>
              <a:rPr sz="2700" dirty="0">
                <a:solidFill>
                  <a:srgbClr val="0075B1"/>
                </a:solidFill>
                <a:latin typeface="Carlito"/>
                <a:cs typeface="Carlito"/>
              </a:rPr>
              <a:t>is</a:t>
            </a:r>
            <a:r>
              <a:rPr sz="2700" spc="-15" dirty="0">
                <a:solidFill>
                  <a:srgbClr val="0075B1"/>
                </a:solidFill>
                <a:latin typeface="Carlito"/>
                <a:cs typeface="Carlito"/>
              </a:rPr>
              <a:t> </a:t>
            </a:r>
            <a:r>
              <a:rPr sz="2700" spc="-8" dirty="0">
                <a:solidFill>
                  <a:srgbClr val="0075B1"/>
                </a:solidFill>
                <a:latin typeface="Carlito"/>
                <a:cs typeface="Carlito"/>
              </a:rPr>
              <a:t>needed</a:t>
            </a:r>
            <a:endParaRPr sz="2700">
              <a:latin typeface="Carlito"/>
              <a:cs typeface="Carlito"/>
            </a:endParaRPr>
          </a:p>
        </p:txBody>
      </p:sp>
      <p:sp>
        <p:nvSpPr>
          <p:cNvPr id="13" name="object 13"/>
          <p:cNvSpPr txBox="1"/>
          <p:nvPr/>
        </p:nvSpPr>
        <p:spPr>
          <a:xfrm>
            <a:off x="7399783" y="5073776"/>
            <a:ext cx="2304098" cy="434734"/>
          </a:xfrm>
          <a:prstGeom prst="rect">
            <a:avLst/>
          </a:prstGeom>
        </p:spPr>
        <p:txBody>
          <a:bodyPr vert="horz" wrap="square" lIns="0" tIns="19050" rIns="0" bIns="0" rtlCol="0">
            <a:spAutoFit/>
          </a:bodyPr>
          <a:lstStyle/>
          <a:p>
            <a:pPr marL="19050">
              <a:spcBef>
                <a:spcPts val="150"/>
              </a:spcBef>
            </a:pPr>
            <a:r>
              <a:rPr sz="2700" b="1" dirty="0">
                <a:solidFill>
                  <a:srgbClr val="0075B1"/>
                </a:solidFill>
                <a:latin typeface="Carlito"/>
                <a:cs typeface="Carlito"/>
              </a:rPr>
              <a:t>Amber = </a:t>
            </a:r>
            <a:r>
              <a:rPr sz="2700" b="1" spc="-45" dirty="0">
                <a:solidFill>
                  <a:srgbClr val="0075B1"/>
                </a:solidFill>
                <a:latin typeface="Carlito"/>
                <a:cs typeface="Carlito"/>
              </a:rPr>
              <a:t>At</a:t>
            </a:r>
            <a:r>
              <a:rPr sz="2700" b="1" spc="-150" dirty="0">
                <a:solidFill>
                  <a:srgbClr val="0075B1"/>
                </a:solidFill>
                <a:latin typeface="Carlito"/>
                <a:cs typeface="Carlito"/>
              </a:rPr>
              <a:t> </a:t>
            </a:r>
            <a:r>
              <a:rPr sz="2700" b="1" dirty="0">
                <a:solidFill>
                  <a:srgbClr val="0075B1"/>
                </a:solidFill>
                <a:latin typeface="Carlito"/>
                <a:cs typeface="Carlito"/>
              </a:rPr>
              <a:t>Risk</a:t>
            </a:r>
            <a:endParaRPr sz="2700">
              <a:latin typeface="Carlito"/>
              <a:cs typeface="Carlito"/>
            </a:endParaRPr>
          </a:p>
        </p:txBody>
      </p:sp>
      <p:grpSp>
        <p:nvGrpSpPr>
          <p:cNvPr id="14" name="object 14"/>
          <p:cNvGrpSpPr/>
          <p:nvPr/>
        </p:nvGrpSpPr>
        <p:grpSpPr>
          <a:xfrm>
            <a:off x="2239179" y="2623184"/>
            <a:ext cx="1884045" cy="2167890"/>
            <a:chOff x="1492786" y="1748789"/>
            <a:chExt cx="1256030" cy="1445260"/>
          </a:xfrm>
        </p:grpSpPr>
        <p:sp>
          <p:nvSpPr>
            <p:cNvPr id="15" name="object 15"/>
            <p:cNvSpPr/>
            <p:nvPr/>
          </p:nvSpPr>
          <p:spPr>
            <a:xfrm>
              <a:off x="1492786" y="1748789"/>
              <a:ext cx="1255719" cy="1444752"/>
            </a:xfrm>
            <a:prstGeom prst="rect">
              <a:avLst/>
            </a:prstGeom>
            <a:blipFill>
              <a:blip r:embed="rId2" cstate="print"/>
              <a:stretch>
                <a:fillRect/>
              </a:stretch>
            </a:blipFill>
          </p:spPr>
          <p:txBody>
            <a:bodyPr wrap="square" lIns="0" tIns="0" rIns="0" bIns="0" rtlCol="0"/>
            <a:lstStyle/>
            <a:p>
              <a:endParaRPr sz="2700"/>
            </a:p>
          </p:txBody>
        </p:sp>
        <p:sp>
          <p:nvSpPr>
            <p:cNvPr id="16" name="object 16"/>
            <p:cNvSpPr/>
            <p:nvPr/>
          </p:nvSpPr>
          <p:spPr>
            <a:xfrm>
              <a:off x="1977009" y="2737484"/>
              <a:ext cx="285750" cy="314960"/>
            </a:xfrm>
            <a:custGeom>
              <a:avLst/>
              <a:gdLst/>
              <a:ahLst/>
              <a:cxnLst/>
              <a:rect l="l" t="t" r="r" b="b"/>
              <a:pathLst>
                <a:path w="285750" h="314960">
                  <a:moveTo>
                    <a:pt x="142875" y="0"/>
                  </a:moveTo>
                  <a:lnTo>
                    <a:pt x="97731" y="8025"/>
                  </a:lnTo>
                  <a:lnTo>
                    <a:pt x="58512" y="30370"/>
                  </a:lnTo>
                  <a:lnTo>
                    <a:pt x="27578" y="64437"/>
                  </a:lnTo>
                  <a:lnTo>
                    <a:pt x="7287" y="107630"/>
                  </a:lnTo>
                  <a:lnTo>
                    <a:pt x="0" y="157352"/>
                  </a:lnTo>
                  <a:lnTo>
                    <a:pt x="7287" y="207075"/>
                  </a:lnTo>
                  <a:lnTo>
                    <a:pt x="27578" y="250268"/>
                  </a:lnTo>
                  <a:lnTo>
                    <a:pt x="58512" y="284335"/>
                  </a:lnTo>
                  <a:lnTo>
                    <a:pt x="97731" y="306680"/>
                  </a:lnTo>
                  <a:lnTo>
                    <a:pt x="142875" y="314705"/>
                  </a:lnTo>
                  <a:lnTo>
                    <a:pt x="188018" y="306680"/>
                  </a:lnTo>
                  <a:lnTo>
                    <a:pt x="227237" y="284335"/>
                  </a:lnTo>
                  <a:lnTo>
                    <a:pt x="258171" y="250268"/>
                  </a:lnTo>
                  <a:lnTo>
                    <a:pt x="278462" y="207075"/>
                  </a:lnTo>
                  <a:lnTo>
                    <a:pt x="285750" y="157352"/>
                  </a:lnTo>
                  <a:lnTo>
                    <a:pt x="278462" y="107630"/>
                  </a:lnTo>
                  <a:lnTo>
                    <a:pt x="258171" y="64437"/>
                  </a:lnTo>
                  <a:lnTo>
                    <a:pt x="227237" y="30370"/>
                  </a:lnTo>
                  <a:lnTo>
                    <a:pt x="188018" y="8025"/>
                  </a:lnTo>
                  <a:lnTo>
                    <a:pt x="142875" y="0"/>
                  </a:lnTo>
                  <a:close/>
                </a:path>
              </a:pathLst>
            </a:custGeom>
            <a:solidFill>
              <a:srgbClr val="00AF50"/>
            </a:solidFill>
          </p:spPr>
          <p:txBody>
            <a:bodyPr wrap="square" lIns="0" tIns="0" rIns="0" bIns="0" rtlCol="0"/>
            <a:lstStyle/>
            <a:p>
              <a:endParaRPr sz="2700"/>
            </a:p>
          </p:txBody>
        </p:sp>
        <p:sp>
          <p:nvSpPr>
            <p:cNvPr id="17" name="object 17"/>
            <p:cNvSpPr/>
            <p:nvPr/>
          </p:nvSpPr>
          <p:spPr>
            <a:xfrm>
              <a:off x="1977009" y="2737484"/>
              <a:ext cx="285750" cy="314960"/>
            </a:xfrm>
            <a:custGeom>
              <a:avLst/>
              <a:gdLst/>
              <a:ahLst/>
              <a:cxnLst/>
              <a:rect l="l" t="t" r="r" b="b"/>
              <a:pathLst>
                <a:path w="285750" h="314960">
                  <a:moveTo>
                    <a:pt x="0" y="157352"/>
                  </a:moveTo>
                  <a:lnTo>
                    <a:pt x="7287" y="107630"/>
                  </a:lnTo>
                  <a:lnTo>
                    <a:pt x="27578" y="64437"/>
                  </a:lnTo>
                  <a:lnTo>
                    <a:pt x="58512" y="30370"/>
                  </a:lnTo>
                  <a:lnTo>
                    <a:pt x="97731" y="8025"/>
                  </a:lnTo>
                  <a:lnTo>
                    <a:pt x="142875" y="0"/>
                  </a:lnTo>
                  <a:lnTo>
                    <a:pt x="188018" y="8025"/>
                  </a:lnTo>
                  <a:lnTo>
                    <a:pt x="227237" y="30370"/>
                  </a:lnTo>
                  <a:lnTo>
                    <a:pt x="258171" y="64437"/>
                  </a:lnTo>
                  <a:lnTo>
                    <a:pt x="278462" y="107630"/>
                  </a:lnTo>
                  <a:lnTo>
                    <a:pt x="285750" y="157352"/>
                  </a:lnTo>
                  <a:lnTo>
                    <a:pt x="278462" y="207075"/>
                  </a:lnTo>
                  <a:lnTo>
                    <a:pt x="258171" y="250268"/>
                  </a:lnTo>
                  <a:lnTo>
                    <a:pt x="227237" y="284335"/>
                  </a:lnTo>
                  <a:lnTo>
                    <a:pt x="188018" y="306680"/>
                  </a:lnTo>
                  <a:lnTo>
                    <a:pt x="142875" y="314705"/>
                  </a:lnTo>
                  <a:lnTo>
                    <a:pt x="97731" y="306680"/>
                  </a:lnTo>
                  <a:lnTo>
                    <a:pt x="58512" y="284335"/>
                  </a:lnTo>
                  <a:lnTo>
                    <a:pt x="27578" y="250268"/>
                  </a:lnTo>
                  <a:lnTo>
                    <a:pt x="7287" y="207075"/>
                  </a:lnTo>
                  <a:lnTo>
                    <a:pt x="0" y="157352"/>
                  </a:lnTo>
                  <a:close/>
                </a:path>
              </a:pathLst>
            </a:custGeom>
            <a:ln w="12699">
              <a:solidFill>
                <a:srgbClr val="34487C"/>
              </a:solidFill>
            </a:ln>
          </p:spPr>
          <p:txBody>
            <a:bodyPr wrap="square" lIns="0" tIns="0" rIns="0" bIns="0" rtlCol="0"/>
            <a:lstStyle/>
            <a:p>
              <a:endParaRPr sz="2700"/>
            </a:p>
          </p:txBody>
        </p:sp>
      </p:grpSp>
      <p:sp>
        <p:nvSpPr>
          <p:cNvPr id="18" name="object 18"/>
          <p:cNvSpPr txBox="1"/>
          <p:nvPr/>
        </p:nvSpPr>
        <p:spPr>
          <a:xfrm>
            <a:off x="1434466" y="4854142"/>
            <a:ext cx="3993833" cy="1810111"/>
          </a:xfrm>
          <a:prstGeom prst="rect">
            <a:avLst/>
          </a:prstGeom>
        </p:spPr>
        <p:txBody>
          <a:bodyPr vert="horz" wrap="square" lIns="0" tIns="238125" rIns="0" bIns="0" rtlCol="0">
            <a:spAutoFit/>
          </a:bodyPr>
          <a:lstStyle/>
          <a:p>
            <a:pPr marL="783908">
              <a:spcBef>
                <a:spcPts val="1875"/>
              </a:spcBef>
            </a:pPr>
            <a:r>
              <a:rPr sz="2700" b="1" spc="-15" dirty="0">
                <a:solidFill>
                  <a:srgbClr val="0075B1"/>
                </a:solidFill>
                <a:latin typeface="Carlito"/>
                <a:cs typeface="Carlito"/>
              </a:rPr>
              <a:t>Green </a:t>
            </a:r>
            <a:r>
              <a:rPr sz="2700" b="1" dirty="0">
                <a:solidFill>
                  <a:srgbClr val="0075B1"/>
                </a:solidFill>
                <a:latin typeface="Carlito"/>
                <a:cs typeface="Carlito"/>
              </a:rPr>
              <a:t>= </a:t>
            </a:r>
            <a:r>
              <a:rPr sz="2700" b="1" spc="-8" dirty="0">
                <a:solidFill>
                  <a:srgbClr val="0075B1"/>
                </a:solidFill>
                <a:latin typeface="Carlito"/>
                <a:cs typeface="Carlito"/>
              </a:rPr>
              <a:t>On</a:t>
            </a:r>
            <a:r>
              <a:rPr sz="2700" b="1" spc="-38" dirty="0">
                <a:solidFill>
                  <a:srgbClr val="0075B1"/>
                </a:solidFill>
                <a:latin typeface="Carlito"/>
                <a:cs typeface="Carlito"/>
              </a:rPr>
              <a:t> </a:t>
            </a:r>
            <a:r>
              <a:rPr sz="2700" b="1" spc="-45" dirty="0">
                <a:solidFill>
                  <a:srgbClr val="0075B1"/>
                </a:solidFill>
                <a:latin typeface="Carlito"/>
                <a:cs typeface="Carlito"/>
              </a:rPr>
              <a:t>Track</a:t>
            </a:r>
            <a:endParaRPr sz="2700">
              <a:latin typeface="Carlito"/>
              <a:cs typeface="Carlito"/>
            </a:endParaRPr>
          </a:p>
          <a:p>
            <a:pPr>
              <a:spcBef>
                <a:spcPts val="8"/>
              </a:spcBef>
            </a:pPr>
            <a:endParaRPr sz="2100">
              <a:latin typeface="Carlito"/>
              <a:cs typeface="Carlito"/>
            </a:endParaRPr>
          </a:p>
          <a:p>
            <a:pPr marL="447675" marR="7620" indent="-428625">
              <a:buSzPct val="119444"/>
              <a:buFont typeface="Wingdings"/>
              <a:buChar char=""/>
              <a:tabLst>
                <a:tab pos="447675" algn="l"/>
              </a:tabLst>
            </a:pPr>
            <a:r>
              <a:rPr sz="2700" spc="-15" dirty="0">
                <a:solidFill>
                  <a:srgbClr val="0075B1"/>
                </a:solidFill>
                <a:latin typeface="Carlito"/>
                <a:cs typeface="Carlito"/>
              </a:rPr>
              <a:t>Progress according </a:t>
            </a:r>
            <a:r>
              <a:rPr sz="2700" spc="-23" dirty="0">
                <a:solidFill>
                  <a:srgbClr val="0075B1"/>
                </a:solidFill>
                <a:latin typeface="Carlito"/>
                <a:cs typeface="Carlito"/>
              </a:rPr>
              <a:t>to </a:t>
            </a:r>
            <a:r>
              <a:rPr sz="2700" dirty="0">
                <a:solidFill>
                  <a:srgbClr val="0075B1"/>
                </a:solidFill>
                <a:latin typeface="Carlito"/>
                <a:cs typeface="Carlito"/>
              </a:rPr>
              <a:t>the  </a:t>
            </a:r>
            <a:r>
              <a:rPr sz="2700" spc="-8" dirty="0">
                <a:solidFill>
                  <a:srgbClr val="0075B1"/>
                </a:solidFill>
                <a:latin typeface="Carlito"/>
                <a:cs typeface="Carlito"/>
              </a:rPr>
              <a:t>plan</a:t>
            </a:r>
            <a:endParaRPr sz="2700">
              <a:latin typeface="Carlito"/>
              <a:cs typeface="Carlito"/>
            </a:endParaRPr>
          </a:p>
        </p:txBody>
      </p:sp>
      <p:sp>
        <p:nvSpPr>
          <p:cNvPr id="19" name="object 19"/>
          <p:cNvSpPr txBox="1">
            <a:spLocks noGrp="1"/>
          </p:cNvSpPr>
          <p:nvPr>
            <p:ph type="sldNum" sz="quarter" idx="7"/>
          </p:nvPr>
        </p:nvSpPr>
        <p:spPr>
          <a:xfrm>
            <a:off x="19751042" y="14350365"/>
            <a:ext cx="6309360" cy="224420"/>
          </a:xfrm>
          <a:prstGeom prst="rect">
            <a:avLst/>
          </a:prstGeom>
        </p:spPr>
        <p:txBody>
          <a:bodyPr vert="horz" wrap="square" lIns="0" tIns="0" rIns="0" bIns="0" rtlCol="0">
            <a:spAutoFit/>
          </a:bodyPr>
          <a:lstStyle/>
          <a:p>
            <a:pPr marL="57150">
              <a:lnSpc>
                <a:spcPts val="1718"/>
              </a:lnSpc>
            </a:pPr>
            <a:fld id="{81D60167-4931-47E6-BA6A-407CBD079E47}" type="slidenum">
              <a:rPr spc="-8" dirty="0"/>
              <a:pPr marL="57150">
                <a:lnSpc>
                  <a:spcPts val="1718"/>
                </a:lnSpc>
              </a:pPr>
              <a:t>9</a:t>
            </a:fld>
            <a:endParaRPr spc="-8"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167</TotalTime>
  <Words>1288</Words>
  <Application>Microsoft Macintosh PowerPoint</Application>
  <PresentationFormat>Custom</PresentationFormat>
  <Paragraphs>144</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Carlito</vt:lpstr>
      <vt:lpstr>Roboto</vt:lpstr>
      <vt:lpstr>Wingdings</vt:lpstr>
      <vt:lpstr>Office Theme</vt:lpstr>
      <vt:lpstr>PowerPoint Presentation</vt:lpstr>
      <vt:lpstr>Project Phases</vt:lpstr>
      <vt:lpstr>Monitoring and Control</vt:lpstr>
      <vt:lpstr>Measure Project Performance</vt:lpstr>
      <vt:lpstr>Earned Value Analysis (EVA)</vt:lpstr>
      <vt:lpstr>Variance Analysis</vt:lpstr>
      <vt:lpstr>Quality Control</vt:lpstr>
      <vt:lpstr>Performance Reporting</vt:lpstr>
      <vt:lpstr>Project Status Indicator (RAG)</vt:lpstr>
      <vt:lpstr>Issues Management – 4Rs</vt:lpstr>
      <vt:lpstr>Project Phases</vt:lpstr>
      <vt:lpstr>Closure</vt:lpstr>
      <vt:lpstr>Conclusion</vt:lpstr>
      <vt:lpstr>PowerPoint Presentation</vt:lpstr>
      <vt:lpstr>PowerPoint Presentation</vt:lpstr>
      <vt:lpstr>https://bit.ly/leaf-nepal-dm01-sub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Django Day 1</dc:title>
  <dc:creator>Aarush Thapa</dc:creator>
  <cp:keywords>DAFW6evzJmU,BADK7p7Apr0</cp:keywords>
  <cp:lastModifiedBy>Adhikari, Anmol</cp:lastModifiedBy>
  <cp:revision>19</cp:revision>
  <dcterms:created xsi:type="dcterms:W3CDTF">2023-01-07T17:14:28Z</dcterms:created>
  <dcterms:modified xsi:type="dcterms:W3CDTF">2023-08-24T05:21:54Z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2023-01-07T00:00:00Z</vt:filetime>
  </property>
  <property fmtid="{D5CDD505-2E9C-101B-9397-08002B2CF9AE}" pid="3" name="Creator">
    <vt:lpwstr>Canva</vt:lpwstr>
  </property>
  <property fmtid="{D5CDD505-2E9C-101B-9397-08002B2CF9AE}" pid="4" name="LastSaved">
    <vt:filetime>2023-01-07T00:00:00Z</vt:filetime>
  </property>
</Properties>
</file>